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aleway"/>
      <p:regular r:id="rId46"/>
      <p:bold r:id="rId47"/>
      <p:italic r:id="rId48"/>
      <p:boldItalic r:id="rId49"/>
    </p:embeddedFont>
    <p:embeddedFont>
      <p:font typeface="Roboto"/>
      <p:regular r:id="rId50"/>
      <p:bold r:id="rId51"/>
      <p:italic r:id="rId52"/>
      <p:boldItalic r:id="rId53"/>
    </p:embeddedFont>
    <p:embeddedFont>
      <p:font typeface="Proxima Nova"/>
      <p:regular r:id="rId54"/>
      <p:bold r:id="rId55"/>
      <p:italic r:id="rId56"/>
      <p:boldItalic r:id="rId57"/>
    </p:embeddedFont>
    <p:embeddedFont>
      <p:font typeface="Oswald"/>
      <p:regular r:id="rId58"/>
      <p:bold r:id="rId59"/>
    </p:embeddedFont>
    <p:embeddedFont>
      <p:font typeface="Roboto Mono"/>
      <p:regular r:id="rId60"/>
      <p:bold r:id="rId61"/>
      <p:italic r:id="rId62"/>
      <p:boldItalic r:id="rId63"/>
    </p:embeddedFont>
    <p:embeddedFont>
      <p:font typeface="Bree Serif"/>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A09CC71-9082-4BEF-8E1D-D0E096DBD68E}">
  <a:tblStyle styleId="{EA09CC71-9082-4BEF-8E1D-D0E096DBD6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italic.fntdata"/><Relationship Id="rId61" Type="http://schemas.openxmlformats.org/officeDocument/2006/relationships/font" Target="fonts/RobotoMono-bold.fntdata"/><Relationship Id="rId20" Type="http://schemas.openxmlformats.org/officeDocument/2006/relationships/slide" Target="slides/slide14.xml"/><Relationship Id="rId64" Type="http://schemas.openxmlformats.org/officeDocument/2006/relationships/font" Target="fonts/BreeSerif-regular.fntdata"/><Relationship Id="rId63" Type="http://schemas.openxmlformats.org/officeDocument/2006/relationships/font" Target="fonts/RobotoMon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ProximaNova-bold.fntdata"/><Relationship Id="rId10" Type="http://schemas.openxmlformats.org/officeDocument/2006/relationships/slide" Target="slides/slide4.xml"/><Relationship Id="rId54" Type="http://schemas.openxmlformats.org/officeDocument/2006/relationships/font" Target="fonts/ProximaNova-regular.fntdata"/><Relationship Id="rId13" Type="http://schemas.openxmlformats.org/officeDocument/2006/relationships/slide" Target="slides/slide7.xml"/><Relationship Id="rId57" Type="http://schemas.openxmlformats.org/officeDocument/2006/relationships/font" Target="fonts/ProximaNova-boldItalic.fntdata"/><Relationship Id="rId12" Type="http://schemas.openxmlformats.org/officeDocument/2006/relationships/slide" Target="slides/slide6.xml"/><Relationship Id="rId56" Type="http://schemas.openxmlformats.org/officeDocument/2006/relationships/font" Target="fonts/ProximaNova-italic.fntdata"/><Relationship Id="rId15" Type="http://schemas.openxmlformats.org/officeDocument/2006/relationships/slide" Target="slides/slide9.xml"/><Relationship Id="rId59" Type="http://schemas.openxmlformats.org/officeDocument/2006/relationships/font" Target="fonts/Oswald-bold.fntdata"/><Relationship Id="rId14" Type="http://schemas.openxmlformats.org/officeDocument/2006/relationships/slide" Target="slides/slide8.xml"/><Relationship Id="rId58" Type="http://schemas.openxmlformats.org/officeDocument/2006/relationships/font" Target="fonts/Oswa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fed6bf9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fed6bf9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0039ed9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0039ed9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0039ed99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0039ed9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0039ed99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0039ed99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fec288a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fec288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08f28dfe5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08f28dfe5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77bba4d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77bba4d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08f28dfe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08f28dfe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08f28dfe5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08f28dfe5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08f28dfe5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08f28dfe5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08f28df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08f28df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08f28dfe5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08f28dfe5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08f28dfe5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08f28dfe5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08f28dfe5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08f28dfe5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08f28dfe5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08f28dfe5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08f28dfe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08f28dfe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2d97a61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2d97a61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2de70e3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2de70e3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62de70e36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2de70e36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33b9e21b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33b9e21b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08f28dfe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08f28dfe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08f28dfe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08f28dfe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08f28dfe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08f28dfe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08f28dfe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08f28dfe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08f28dfe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08f28dfe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08f28dfe5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08f28dfe5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08f28dfe5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08f28dfe5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08f28dfe5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08f28dfe5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08f28dfe5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08f28dfe5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08f28dfe5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08f28dfe5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185530e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185530e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185530e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185530e4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08f28dfe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08f28dfe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08f28dfe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08f28dfe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08f28dfe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08f28dfe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08f28dfe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08f28dfe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fec288af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fec288af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fed6bf9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fed6bf9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aws.amazon.com/kinesis/?nc2=h_m1" TargetMode="External"/><Relationship Id="rId4" Type="http://schemas.openxmlformats.org/officeDocument/2006/relationships/hyperlink" Target="https://aws.amazon.com/kinesis/video-streams/" TargetMode="External"/><Relationship Id="rId5" Type="http://schemas.openxmlformats.org/officeDocument/2006/relationships/hyperlink" Target="https://aws.amazon.com/iot-core/?nc2=h_iot" TargetMode="External"/><Relationship Id="rId6" Type="http://schemas.openxmlformats.org/officeDocument/2006/relationships/hyperlink" Target="https://aws.amazon.com/machine-learning/amis/" TargetMode="External"/><Relationship Id="rId7" Type="http://schemas.openxmlformats.org/officeDocument/2006/relationships/hyperlink" Target="https://aws.amazon.com/sagemaker/?nc2=h_a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aws.amazon.com/blogs/big-data/top-8-best-practices-for-high-performance-etl-processing-using-amazon-redshift/" TargetMode="External"/><Relationship Id="rId4" Type="http://schemas.openxmlformats.org/officeDocument/2006/relationships/hyperlink" Target="https://en.wikipedia.org/wiki/Extract,_transform,_lo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aws.amazon.com/blogs/big-data/top-8-best-practices-for-high-performance-etl-processing-using-amazon-redshift/" TargetMode="External"/><Relationship Id="rId4" Type="http://schemas.openxmlformats.org/officeDocument/2006/relationships/hyperlink" Target="http://docs.aws.amazon.com/redshift/latest/dg/loading-data-files-using-manifest.html" TargetMode="External"/><Relationship Id="rId5" Type="http://schemas.openxmlformats.org/officeDocument/2006/relationships/hyperlink" Target="http://docs.aws.amazon.com/redshift/latest/dg/merge-create-staging-table.html" TargetMode="External"/><Relationship Id="rId6" Type="http://schemas.openxmlformats.org/officeDocument/2006/relationships/hyperlink" Target="http://docs.aws.amazon.com/redshift/latest/dg/r_ALTER_TABLE_APPEND.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aws.amazon.com/blogs/big-data/amazon-redshift-spectrum-extends-data-warehousing-out-to-exabytes-no-loading-required/" TargetMode="External"/><Relationship Id="rId4" Type="http://schemas.openxmlformats.org/officeDocument/2006/relationships/image" Target="../media/image13.png"/><Relationship Id="rId5" Type="http://schemas.openxmlformats.org/officeDocument/2006/relationships/hyperlink" Target="https://aws.amazon.com/athen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aws.amazon.com/blogs/big-data/10-best-practices-for-amazon-redshift-spectru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aws.amazon.com/blogs/big-data/top-8-best-practices-for-high-performance-etl-processing-using-amazon-redshift/" TargetMode="External"/><Relationship Id="rId4" Type="http://schemas.openxmlformats.org/officeDocument/2006/relationships/image" Target="../media/image20.png"/><Relationship Id="rId5" Type="http://schemas.openxmlformats.org/officeDocument/2006/relationships/hyperlink" Target="http://docs.aws.amazon.com/redshift/latest/dg/loading-data-files-using-manifest.html" TargetMode="External"/><Relationship Id="rId6" Type="http://schemas.openxmlformats.org/officeDocument/2006/relationships/hyperlink" Target="http://docs.aws.amazon.com/redshift/latest/dg/managing-data-consistency.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s://aws.amazon.com/kinesis/data-streams/faq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s://d1.awsstatic.com/whitepapers/Big_Data_Analytics_Options_on_AWS.pdf?did=wp_card&amp;trk=wp_card" TargetMode="Externa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d1.awsstatic.com/whitepapers/Big_Data_Analytics_Options_on_AWS.pdf?did=wp_card&amp;trk=wp_card" TargetMode="Externa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d1.awsstatic.com/whitepapers/Big_Data_Analytics_Options_on_AWS.pdf?did=wp_card&amp;trk=wp_card" TargetMode="Externa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aws.amazon.com/big-data/use-cases/"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aws.amazon.com/big-data/use-cases/" TargetMode="Externa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aws.amazon.com/big-data/use-cases/" TargetMode="Externa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aws.amazon.com/big-data/use-cases/" TargetMode="Externa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aws.amazon.com/big-data/use-cases/" TargetMode="Externa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aws.amazon.com/solutions/ai-driven-social-media-dashboard/?did=sl_card&amp;trk=sl_card" TargetMode="Externa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d0.awsstatic.com/whitepapers/whitepaper-streaming-data-solutions-on-aws-with-amazon-kinesis.pdf" TargetMode="External"/><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9.png"/><Relationship Id="rId7"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d0.awsstatic.com/whitepapers/whitepaper-streaming-data-solutions-on-aws-with-amazon-kinesis.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d0.awsstatic.com/whitepapers/whitepaper-streaming-data-solutions-on-aws-with-amazon-kinesis.pdf" TargetMode="External"/><Relationship Id="rId4" Type="http://schemas.openxmlformats.org/officeDocument/2006/relationships/image" Target="../media/image4.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Oswald"/>
                <a:ea typeface="Oswald"/>
                <a:cs typeface="Oswald"/>
                <a:sym typeface="Oswald"/>
              </a:rPr>
              <a:t>Analytics</a:t>
            </a:r>
            <a:endParaRPr sz="3600">
              <a:latin typeface="Oswald"/>
              <a:ea typeface="Oswald"/>
              <a:cs typeface="Oswald"/>
              <a:sym typeface="Oswald"/>
            </a:endParaRPr>
          </a:p>
          <a:p>
            <a:pPr indent="0" lvl="0" marL="0" rtl="0" algn="l">
              <a:spcBef>
                <a:spcPts val="0"/>
              </a:spcBef>
              <a:spcAft>
                <a:spcPts val="0"/>
              </a:spcAft>
              <a:buNone/>
            </a:pPr>
            <a:r>
              <a:rPr lang="en" sz="1400">
                <a:latin typeface="Roboto Mono"/>
                <a:ea typeface="Roboto Mono"/>
                <a:cs typeface="Roboto Mono"/>
                <a:sym typeface="Roboto Mono"/>
              </a:rPr>
              <a:t>Kinesis, Redshift, ElasticSearch, Data Pipeline, EMR</a:t>
            </a:r>
            <a:endParaRPr sz="1400">
              <a:latin typeface="Oswald"/>
              <a:ea typeface="Oswald"/>
              <a:cs typeface="Oswald"/>
              <a:sym typeface="Oswald"/>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Raleway"/>
                <a:ea typeface="Raleway"/>
                <a:cs typeface="Raleway"/>
                <a:sym typeface="Raleway"/>
              </a:rPr>
              <a:t>AWS Certified Solutions Architect– Professional (SAP-C01) - </a:t>
            </a:r>
            <a:endParaRPr b="1" sz="1800">
              <a:solidFill>
                <a:srgbClr val="F3F3F3"/>
              </a:solidFill>
              <a:latin typeface="Raleway"/>
              <a:ea typeface="Raleway"/>
              <a:cs typeface="Raleway"/>
              <a:sym typeface="Raleway"/>
            </a:endParaRPr>
          </a:p>
          <a:p>
            <a:pPr indent="0" lvl="0" marL="0" rtl="0" algn="l">
              <a:spcBef>
                <a:spcPts val="0"/>
              </a:spcBef>
              <a:spcAft>
                <a:spcPts val="0"/>
              </a:spcAft>
              <a:buNone/>
            </a:pPr>
            <a:r>
              <a:rPr b="1" lang="en" sz="1800">
                <a:solidFill>
                  <a:srgbClr val="F3F3F3"/>
                </a:solidFill>
                <a:latin typeface="Raleway"/>
                <a:ea typeface="Raleway"/>
                <a:cs typeface="Raleway"/>
                <a:sym typeface="Raleway"/>
              </a:rPr>
              <a:t>Study notes - Sep’2019</a:t>
            </a:r>
            <a:endParaRPr sz="1800">
              <a:solidFill>
                <a:srgbClr val="F3F3F3"/>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12700" marR="12700" rtl="0" algn="l">
              <a:lnSpc>
                <a:spcPct val="100000"/>
              </a:lnSpc>
              <a:spcBef>
                <a:spcPts val="0"/>
              </a:spcBef>
              <a:spcAft>
                <a:spcPts val="0"/>
              </a:spcAft>
              <a:buNone/>
            </a:pPr>
            <a:r>
              <a:rPr lang="en" sz="1400"/>
              <a:t>Amazon Glue</a:t>
            </a:r>
            <a:endParaRPr sz="1000">
              <a:latin typeface="Roboto Mono"/>
              <a:ea typeface="Roboto Mono"/>
              <a:cs typeface="Roboto Mono"/>
              <a:sym typeface="Roboto Mono"/>
            </a:endParaRPr>
          </a:p>
        </p:txBody>
      </p:sp>
      <p:pic>
        <p:nvPicPr>
          <p:cNvPr id="151" name="Google Shape;151;p22"/>
          <p:cNvPicPr preferRelativeResize="0"/>
          <p:nvPr/>
        </p:nvPicPr>
        <p:blipFill>
          <a:blip r:embed="rId3">
            <a:alphaModFix/>
          </a:blip>
          <a:stretch>
            <a:fillRect/>
          </a:stretch>
        </p:blipFill>
        <p:spPr>
          <a:xfrm>
            <a:off x="228600" y="625500"/>
            <a:ext cx="6099050" cy="2925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a:off x="152400" y="685800"/>
            <a:ext cx="7161324" cy="3278750"/>
          </a:xfrm>
          <a:prstGeom prst="rect">
            <a:avLst/>
          </a:prstGeom>
          <a:noFill/>
          <a:ln>
            <a:noFill/>
          </a:ln>
        </p:spPr>
      </p:pic>
      <p:sp>
        <p:nvSpPr>
          <p:cNvPr id="157" name="Google Shape;157;p23"/>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12700" marR="12700" rtl="0" algn="l">
              <a:lnSpc>
                <a:spcPct val="100000"/>
              </a:lnSpc>
              <a:spcBef>
                <a:spcPts val="0"/>
              </a:spcBef>
              <a:spcAft>
                <a:spcPts val="0"/>
              </a:spcAft>
              <a:buNone/>
            </a:pPr>
            <a:r>
              <a:rPr lang="en" sz="1400"/>
              <a:t>Glue Catalog</a:t>
            </a:r>
            <a:endParaRPr sz="1000">
              <a:latin typeface="Roboto Mono"/>
              <a:ea typeface="Roboto Mono"/>
              <a:cs typeface="Roboto Mono"/>
              <a:sym typeface="Roboto Mono"/>
            </a:endParaRPr>
          </a:p>
        </p:txBody>
      </p:sp>
      <p:pic>
        <p:nvPicPr>
          <p:cNvPr id="158" name="Google Shape;158;p23"/>
          <p:cNvPicPr preferRelativeResize="0"/>
          <p:nvPr/>
        </p:nvPicPr>
        <p:blipFill>
          <a:blip r:embed="rId4">
            <a:alphaModFix/>
          </a:blip>
          <a:stretch>
            <a:fillRect/>
          </a:stretch>
        </p:blipFill>
        <p:spPr>
          <a:xfrm>
            <a:off x="5564945" y="2392945"/>
            <a:ext cx="3242075" cy="2719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152400" y="533400"/>
            <a:ext cx="6198999" cy="2029750"/>
          </a:xfrm>
          <a:prstGeom prst="rect">
            <a:avLst/>
          </a:prstGeom>
          <a:noFill/>
          <a:ln>
            <a:noFill/>
          </a:ln>
        </p:spPr>
      </p:pic>
      <p:sp>
        <p:nvSpPr>
          <p:cNvPr id="164" name="Google Shape;164;p24"/>
          <p:cNvSpPr txBox="1"/>
          <p:nvPr>
            <p:ph idx="4294967295" type="title"/>
          </p:nvPr>
        </p:nvSpPr>
        <p:spPr>
          <a:xfrm>
            <a:off x="311700" y="98400"/>
            <a:ext cx="8170800" cy="755700"/>
          </a:xfrm>
          <a:prstGeom prst="rect">
            <a:avLst/>
          </a:prstGeom>
        </p:spPr>
        <p:txBody>
          <a:bodyPr anchorCtr="0" anchor="t" bIns="91425" lIns="91425" spcFirstLastPara="1" rIns="91425" wrap="square" tIns="91425">
            <a:noAutofit/>
          </a:bodyPr>
          <a:lstStyle/>
          <a:p>
            <a:pPr indent="0" lvl="0" marL="12700" marR="12700" rtl="0" algn="l">
              <a:lnSpc>
                <a:spcPct val="100000"/>
              </a:lnSpc>
              <a:spcBef>
                <a:spcPts val="0"/>
              </a:spcBef>
              <a:spcAft>
                <a:spcPts val="0"/>
              </a:spcAft>
              <a:buNone/>
            </a:pPr>
            <a:r>
              <a:rPr lang="en" sz="1400"/>
              <a:t>Glue Catalog Use cases</a:t>
            </a:r>
            <a:endParaRPr sz="1000">
              <a:latin typeface="Roboto Mono"/>
              <a:ea typeface="Roboto Mono"/>
              <a:cs typeface="Roboto Mono"/>
              <a:sym typeface="Roboto Mono"/>
            </a:endParaRPr>
          </a:p>
        </p:txBody>
      </p:sp>
      <p:pic>
        <p:nvPicPr>
          <p:cNvPr id="165" name="Google Shape;165;p24"/>
          <p:cNvPicPr preferRelativeResize="0"/>
          <p:nvPr/>
        </p:nvPicPr>
        <p:blipFill>
          <a:blip r:embed="rId4">
            <a:alphaModFix/>
          </a:blip>
          <a:stretch>
            <a:fillRect/>
          </a:stretch>
        </p:blipFill>
        <p:spPr>
          <a:xfrm>
            <a:off x="152400" y="2563150"/>
            <a:ext cx="5672514" cy="2580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5"/>
          <p:cNvPicPr preferRelativeResize="0"/>
          <p:nvPr/>
        </p:nvPicPr>
        <p:blipFill>
          <a:blip r:embed="rId3">
            <a:alphaModFix/>
          </a:blip>
          <a:stretch>
            <a:fillRect/>
          </a:stretch>
        </p:blipFill>
        <p:spPr>
          <a:xfrm>
            <a:off x="205500" y="640575"/>
            <a:ext cx="8839199" cy="2761717"/>
          </a:xfrm>
          <a:prstGeom prst="rect">
            <a:avLst/>
          </a:prstGeom>
          <a:noFill/>
          <a:ln>
            <a:noFill/>
          </a:ln>
        </p:spPr>
      </p:pic>
      <p:sp>
        <p:nvSpPr>
          <p:cNvPr id="171" name="Google Shape;171;p25"/>
          <p:cNvSpPr txBox="1"/>
          <p:nvPr>
            <p:ph idx="4294967295" type="title"/>
          </p:nvPr>
        </p:nvSpPr>
        <p:spPr>
          <a:xfrm>
            <a:off x="311700" y="98400"/>
            <a:ext cx="8170800" cy="755700"/>
          </a:xfrm>
          <a:prstGeom prst="rect">
            <a:avLst/>
          </a:prstGeom>
        </p:spPr>
        <p:txBody>
          <a:bodyPr anchorCtr="0" anchor="t" bIns="91425" lIns="91425" spcFirstLastPara="1" rIns="91425" wrap="square" tIns="91425">
            <a:noAutofit/>
          </a:bodyPr>
          <a:lstStyle/>
          <a:p>
            <a:pPr indent="0" lvl="0" marL="12700" marR="12700" rtl="0" algn="l">
              <a:lnSpc>
                <a:spcPct val="100000"/>
              </a:lnSpc>
              <a:spcBef>
                <a:spcPts val="0"/>
              </a:spcBef>
              <a:spcAft>
                <a:spcPts val="0"/>
              </a:spcAft>
              <a:buNone/>
            </a:pPr>
            <a:r>
              <a:rPr lang="en" sz="1400">
                <a:solidFill>
                  <a:srgbClr val="FF0000"/>
                </a:solidFill>
              </a:rPr>
              <a:t>Glue vs Data Pipeline</a:t>
            </a:r>
            <a:endParaRPr sz="1000">
              <a:solidFill>
                <a:srgbClr val="FF0000"/>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1DA"/>
        </a:solidFill>
      </p:bgPr>
    </p:bg>
    <p:spTree>
      <p:nvGrpSpPr>
        <p:cNvPr id="175" name="Shape 175"/>
        <p:cNvGrpSpPr/>
        <p:nvPr/>
      </p:nvGrpSpPr>
      <p:grpSpPr>
        <a:xfrm>
          <a:off x="0" y="0"/>
          <a:ext cx="0" cy="0"/>
          <a:chOff x="0" y="0"/>
          <a:chExt cx="0" cy="0"/>
        </a:xfrm>
      </p:grpSpPr>
      <p:sp>
        <p:nvSpPr>
          <p:cNvPr id="176" name="Google Shape;176;p2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Oswald"/>
                <a:ea typeface="Oswald"/>
                <a:cs typeface="Oswald"/>
                <a:sym typeface="Oswald"/>
              </a:rPr>
              <a:t>Redshift</a:t>
            </a:r>
            <a:endParaRPr sz="2400">
              <a:solidFill>
                <a:srgbClr val="434343"/>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idx="4294967295" type="title"/>
          </p:nvPr>
        </p:nvSpPr>
        <p:spPr>
          <a:xfrm>
            <a:off x="311700" y="222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AMZ Big data technologies</a:t>
            </a:r>
            <a:endParaRPr sz="1800">
              <a:solidFill>
                <a:schemeClr val="dk1"/>
              </a:solidFill>
              <a:latin typeface="Roboto"/>
              <a:ea typeface="Roboto"/>
              <a:cs typeface="Roboto"/>
              <a:sym typeface="Roboto"/>
            </a:endParaRPr>
          </a:p>
        </p:txBody>
      </p:sp>
      <p:graphicFrame>
        <p:nvGraphicFramePr>
          <p:cNvPr id="182" name="Google Shape;182;p27"/>
          <p:cNvGraphicFramePr/>
          <p:nvPr/>
        </p:nvGraphicFramePr>
        <p:xfrm>
          <a:off x="311700" y="628650"/>
          <a:ext cx="3000000" cy="3000000"/>
        </p:xfrm>
        <a:graphic>
          <a:graphicData uri="http://schemas.openxmlformats.org/drawingml/2006/table">
            <a:tbl>
              <a:tblPr>
                <a:noFill/>
                <a:tableStyleId>{EA09CC71-9082-4BEF-8E1D-D0E096DBD68E}</a:tableStyleId>
              </a:tblPr>
              <a:tblGrid>
                <a:gridCol w="1283325"/>
                <a:gridCol w="5124725"/>
                <a:gridCol w="2348225"/>
              </a:tblGrid>
              <a:tr h="319950">
                <a:tc>
                  <a:txBody>
                    <a:bodyPr/>
                    <a:lstStyle/>
                    <a:p>
                      <a:pPr indent="0" lvl="0" marL="0" rtl="0" algn="l">
                        <a:spcBef>
                          <a:spcPts val="0"/>
                        </a:spcBef>
                        <a:spcAft>
                          <a:spcPts val="0"/>
                        </a:spcAft>
                        <a:buNone/>
                      </a:pPr>
                      <a:r>
                        <a:t/>
                      </a:r>
                      <a:endParaRPr sz="10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1000">
                          <a:solidFill>
                            <a:srgbClr val="434343"/>
                          </a:solidFill>
                          <a:latin typeface="Roboto Mono"/>
                          <a:ea typeface="Roboto Mono"/>
                          <a:cs typeface="Roboto Mono"/>
                          <a:sym typeface="Roboto Mono"/>
                        </a:rPr>
                        <a:t>Use cases</a:t>
                      </a:r>
                      <a:endParaRPr sz="1000">
                        <a:solidFill>
                          <a:srgbClr val="434343"/>
                        </a:solidFill>
                        <a:latin typeface="Roboto Mono"/>
                        <a:ea typeface="Roboto Mono"/>
                        <a:cs typeface="Roboto Mono"/>
                        <a:sym typeface="Roboto Mono"/>
                      </a:endParaRPr>
                    </a:p>
                  </a:txBody>
                  <a:tcPr marT="0" marB="0" marR="91425" marL="91425">
                    <a:solidFill>
                      <a:srgbClr val="CFE2F3"/>
                    </a:solidFill>
                  </a:tcPr>
                </a:tc>
                <a:tc>
                  <a:txBody>
                    <a:bodyPr/>
                    <a:lstStyle/>
                    <a:p>
                      <a:pPr indent="0" lvl="0" marL="0" rtl="0" algn="l">
                        <a:spcBef>
                          <a:spcPts val="0"/>
                        </a:spcBef>
                        <a:spcAft>
                          <a:spcPts val="0"/>
                        </a:spcAft>
                        <a:buNone/>
                      </a:pPr>
                      <a:r>
                        <a:rPr lang="en" sz="1000">
                          <a:solidFill>
                            <a:srgbClr val="434343"/>
                          </a:solidFill>
                          <a:latin typeface="Roboto Mono"/>
                          <a:ea typeface="Roboto Mono"/>
                          <a:cs typeface="Roboto Mono"/>
                          <a:sym typeface="Roboto Mono"/>
                        </a:rPr>
                        <a:t>Anti-patterns</a:t>
                      </a:r>
                      <a:endParaRPr sz="1000">
                        <a:solidFill>
                          <a:srgbClr val="434343"/>
                        </a:solidFill>
                        <a:latin typeface="Roboto Mono"/>
                        <a:ea typeface="Roboto Mono"/>
                        <a:cs typeface="Roboto Mono"/>
                        <a:sym typeface="Roboto Mono"/>
                      </a:endParaRPr>
                    </a:p>
                  </a:txBody>
                  <a:tcPr marT="0" marB="0" marR="91425" marL="91425">
                    <a:solidFill>
                      <a:srgbClr val="CFE2F3"/>
                    </a:solidFill>
                  </a:tcPr>
                </a:tc>
              </a:tr>
              <a:tr h="344400">
                <a:tc>
                  <a:txBody>
                    <a:bodyPr/>
                    <a:lstStyle/>
                    <a:p>
                      <a:pPr indent="0" lvl="0" marL="0" rtl="0" algn="l">
                        <a:spcBef>
                          <a:spcPts val="0"/>
                        </a:spcBef>
                        <a:spcAft>
                          <a:spcPts val="0"/>
                        </a:spcAft>
                        <a:buNone/>
                      </a:pPr>
                      <a:r>
                        <a:rPr lang="en" sz="800">
                          <a:latin typeface="Roboto Mono"/>
                          <a:ea typeface="Roboto Mono"/>
                          <a:cs typeface="Roboto Mono"/>
                          <a:sym typeface="Roboto Mono"/>
                        </a:rPr>
                        <a:t>Kinesis (Streams)</a:t>
                      </a:r>
                      <a:endParaRPr sz="800">
                        <a:latin typeface="Roboto Mono"/>
                        <a:ea typeface="Roboto Mono"/>
                        <a:cs typeface="Roboto Mono"/>
                        <a:sym typeface="Roboto Mono"/>
                      </a:endParaRPr>
                    </a:p>
                  </a:txBody>
                  <a:tcPr marT="0" marB="0" marR="91425" marL="91425">
                    <a:solidFill>
                      <a:srgbClr val="E6B8AF"/>
                    </a:solidFill>
                  </a:tcPr>
                </a:tc>
                <a:tc>
                  <a:txBody>
                    <a:bodyPr/>
                    <a:lstStyle/>
                    <a:p>
                      <a:pPr indent="0" lvl="0" marL="0" rtl="0" algn="l">
                        <a:spcBef>
                          <a:spcPts val="0"/>
                        </a:spcBef>
                        <a:spcAft>
                          <a:spcPts val="0"/>
                        </a:spcAft>
                        <a:buNone/>
                      </a:pPr>
                      <a:r>
                        <a:rPr lang="en" sz="800">
                          <a:latin typeface="Roboto Mono"/>
                          <a:ea typeface="Roboto Mono"/>
                          <a:cs typeface="Roboto Mono"/>
                          <a:sym typeface="Roboto Mono"/>
                        </a:rPr>
                        <a:t>Real-time data analytics, Log and data feed intake and processing, Real-time metrics and reporting</a:t>
                      </a:r>
                      <a:endParaRPr sz="800">
                        <a:latin typeface="Roboto Mono"/>
                        <a:ea typeface="Roboto Mono"/>
                        <a:cs typeface="Roboto Mono"/>
                        <a:sym typeface="Roboto Mono"/>
                      </a:endParaRPr>
                    </a:p>
                    <a:p>
                      <a:pPr indent="0" lvl="0" marL="0" rtl="0" algn="l">
                        <a:spcBef>
                          <a:spcPts val="0"/>
                        </a:spcBef>
                        <a:spcAft>
                          <a:spcPts val="0"/>
                        </a:spcAft>
                        <a:buNone/>
                      </a:pPr>
                      <a:r>
                        <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Small scale consistent throughput</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Long-term data storage and analytics</a:t>
                      </a:r>
                      <a:endParaRPr sz="800">
                        <a:latin typeface="Roboto Mono"/>
                        <a:ea typeface="Roboto Mono"/>
                        <a:cs typeface="Roboto Mono"/>
                        <a:sym typeface="Roboto Mono"/>
                      </a:endParaRPr>
                    </a:p>
                  </a:txBody>
                  <a:tcPr marT="0" marB="0" marR="91425" marL="91425"/>
                </a:tc>
              </a:tr>
              <a:tr h="459200">
                <a:tc>
                  <a:txBody>
                    <a:bodyPr/>
                    <a:lstStyle/>
                    <a:p>
                      <a:pPr indent="0" lvl="0" marL="0" rtl="0" algn="l">
                        <a:spcBef>
                          <a:spcPts val="0"/>
                        </a:spcBef>
                        <a:spcAft>
                          <a:spcPts val="0"/>
                        </a:spcAft>
                        <a:buNone/>
                      </a:pPr>
                      <a:r>
                        <a:rPr lang="en" sz="800">
                          <a:latin typeface="Roboto Mono"/>
                          <a:ea typeface="Roboto Mono"/>
                          <a:cs typeface="Roboto Mono"/>
                          <a:sym typeface="Roboto Mono"/>
                        </a:rPr>
                        <a:t>EMR (Hadoop)</a:t>
                      </a:r>
                      <a:endParaRPr sz="800">
                        <a:latin typeface="Roboto Mono"/>
                        <a:ea typeface="Roboto Mono"/>
                        <a:cs typeface="Roboto Mono"/>
                        <a:sym typeface="Roboto Mono"/>
                      </a:endParaRPr>
                    </a:p>
                  </a:txBody>
                  <a:tcPr marT="0" marB="0" marR="91425" marL="91425">
                    <a:solidFill>
                      <a:srgbClr val="FCE5CD"/>
                    </a:solidFill>
                  </a:tcPr>
                </a:tc>
                <a:tc>
                  <a:txBody>
                    <a:bodyPr/>
                    <a:lstStyle/>
                    <a:p>
                      <a:pPr indent="0" lvl="0" marL="0" rtl="0" algn="l">
                        <a:spcBef>
                          <a:spcPts val="0"/>
                        </a:spcBef>
                        <a:spcAft>
                          <a:spcPts val="0"/>
                        </a:spcAft>
                        <a:buNone/>
                      </a:pPr>
                      <a:r>
                        <a:rPr lang="en" sz="800">
                          <a:latin typeface="Roboto Mono"/>
                          <a:ea typeface="Roboto Mono"/>
                          <a:cs typeface="Roboto Mono"/>
                          <a:sym typeface="Roboto Mono"/>
                        </a:rPr>
                        <a:t>Log processing and analytics • Large extract, transform, and load (ETL) data movement • Risk modeling and threat analytics • Ad targeting and click stream analytics • Genomics • Predictive analytics • Ad hoc data mining and analytics</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Small data sets, ACID transaction requirements</a:t>
                      </a:r>
                      <a:endParaRPr sz="800">
                        <a:latin typeface="Roboto Mono"/>
                        <a:ea typeface="Roboto Mono"/>
                        <a:cs typeface="Roboto Mono"/>
                        <a:sym typeface="Roboto Mono"/>
                      </a:endParaRPr>
                    </a:p>
                  </a:txBody>
                  <a:tcPr marT="0" marB="0" marR="91425" marL="91425"/>
                </a:tc>
              </a:tr>
              <a:tr h="574000">
                <a:tc>
                  <a:txBody>
                    <a:bodyPr/>
                    <a:lstStyle/>
                    <a:p>
                      <a:pPr indent="0" lvl="0" marL="0" rtl="0" algn="l">
                        <a:spcBef>
                          <a:spcPts val="0"/>
                        </a:spcBef>
                        <a:spcAft>
                          <a:spcPts val="0"/>
                        </a:spcAft>
                        <a:buNone/>
                      </a:pPr>
                      <a:r>
                        <a:rPr lang="en" sz="800">
                          <a:latin typeface="Roboto Mono"/>
                          <a:ea typeface="Roboto Mono"/>
                          <a:cs typeface="Roboto Mono"/>
                          <a:sym typeface="Roboto Mono"/>
                        </a:rPr>
                        <a:t>AWS Glue (ETL) </a:t>
                      </a:r>
                      <a:endParaRPr sz="800">
                        <a:latin typeface="Roboto Mono"/>
                        <a:ea typeface="Roboto Mono"/>
                        <a:cs typeface="Roboto Mono"/>
                        <a:sym typeface="Roboto Mono"/>
                      </a:endParaRPr>
                    </a:p>
                  </a:txBody>
                  <a:tcPr marT="0" marB="0" marR="91425" marL="91425">
                    <a:solidFill>
                      <a:srgbClr val="D9EAD3"/>
                    </a:solidFill>
                  </a:tcPr>
                </a:tc>
                <a:tc>
                  <a:txBody>
                    <a:bodyPr/>
                    <a:lstStyle/>
                    <a:p>
                      <a:pPr indent="0" lvl="0" marL="0" rtl="0" algn="l">
                        <a:spcBef>
                          <a:spcPts val="0"/>
                        </a:spcBef>
                        <a:spcAft>
                          <a:spcPts val="0"/>
                        </a:spcAft>
                        <a:buNone/>
                      </a:pPr>
                      <a:r>
                        <a:rPr lang="en" sz="800">
                          <a:latin typeface="Roboto Mono"/>
                          <a:ea typeface="Roboto Mono"/>
                          <a:cs typeface="Roboto Mono"/>
                          <a:sym typeface="Roboto Mono"/>
                        </a:rPr>
                        <a:t>Automatically crawl your data and generate code to execute or data transformations and loading processes. • Integration with services like Athena, EMR, and Redshift • Serverless, no infrastructure to provision or manage • AWS Glue uses familiar technology – Python and Spark.</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Streaming data, Multiple ETL engines, NoSQL Databases</a:t>
                      </a:r>
                      <a:endParaRPr sz="800">
                        <a:latin typeface="Roboto Mono"/>
                        <a:ea typeface="Roboto Mono"/>
                        <a:cs typeface="Roboto Mono"/>
                        <a:sym typeface="Roboto Mono"/>
                      </a:endParaRPr>
                    </a:p>
                  </a:txBody>
                  <a:tcPr marT="0" marB="0" marR="91425" marL="91425"/>
                </a:tc>
              </a:tr>
              <a:tr h="459200">
                <a:tc>
                  <a:txBody>
                    <a:bodyPr/>
                    <a:lstStyle/>
                    <a:p>
                      <a:pPr indent="0" lvl="0" marL="0" rtl="0" algn="l">
                        <a:spcBef>
                          <a:spcPts val="0"/>
                        </a:spcBef>
                        <a:spcAft>
                          <a:spcPts val="0"/>
                        </a:spcAft>
                        <a:buNone/>
                      </a:pPr>
                      <a:r>
                        <a:rPr lang="en" sz="800">
                          <a:latin typeface="Roboto Mono"/>
                          <a:ea typeface="Roboto Mono"/>
                          <a:cs typeface="Roboto Mono"/>
                          <a:sym typeface="Roboto Mono"/>
                        </a:rPr>
                        <a:t> ML</a:t>
                      </a:r>
                      <a:endParaRPr sz="800">
                        <a:latin typeface="Roboto Mono"/>
                        <a:ea typeface="Roboto Mono"/>
                        <a:cs typeface="Roboto Mono"/>
                        <a:sym typeface="Roboto Mono"/>
                      </a:endParaRPr>
                    </a:p>
                  </a:txBody>
                  <a:tcPr marT="0" marB="0" marR="91425" marL="91425">
                    <a:solidFill>
                      <a:srgbClr val="C9DAF8"/>
                    </a:solidFill>
                  </a:tcPr>
                </a:tc>
                <a:tc>
                  <a:txBody>
                    <a:bodyPr/>
                    <a:lstStyle/>
                    <a:p>
                      <a:pPr indent="0" lvl="0" marL="0" rtl="0" algn="l">
                        <a:spcBef>
                          <a:spcPts val="0"/>
                        </a:spcBef>
                        <a:spcAft>
                          <a:spcPts val="0"/>
                        </a:spcAft>
                        <a:buNone/>
                      </a:pPr>
                      <a:r>
                        <a:rPr lang="en" sz="800">
                          <a:latin typeface="Roboto Mono"/>
                          <a:ea typeface="Roboto Mono"/>
                          <a:cs typeface="Roboto Mono"/>
                          <a:sym typeface="Roboto Mono"/>
                        </a:rPr>
                        <a:t>Enable applications to flag suspicious transactions, Forecast product demand, Personalize application content, Predict user activity, Listen to social media</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Very large data sets (limited to 100 GB).  Alternative is Spark’s Machine Learning Library (MLlib), Unsupported learning tasks </a:t>
                      </a:r>
                      <a:endParaRPr sz="800">
                        <a:latin typeface="Roboto Mono"/>
                        <a:ea typeface="Roboto Mono"/>
                        <a:cs typeface="Roboto Mono"/>
                        <a:sym typeface="Roboto Mono"/>
                      </a:endParaRPr>
                    </a:p>
                  </a:txBody>
                  <a:tcPr marT="0" marB="0" marR="91425" marL="91425"/>
                </a:tc>
              </a:tr>
              <a:tr h="574000">
                <a:tc>
                  <a:txBody>
                    <a:bodyPr/>
                    <a:lstStyle/>
                    <a:p>
                      <a:pPr indent="0" lvl="0" marL="0" rtl="0" algn="l">
                        <a:spcBef>
                          <a:spcPts val="0"/>
                        </a:spcBef>
                        <a:spcAft>
                          <a:spcPts val="0"/>
                        </a:spcAft>
                        <a:buNone/>
                      </a:pPr>
                      <a:r>
                        <a:rPr lang="en" sz="800">
                          <a:latin typeface="Roboto Mono"/>
                          <a:ea typeface="Roboto Mono"/>
                          <a:cs typeface="Roboto Mono"/>
                          <a:sym typeface="Roboto Mono"/>
                        </a:rPr>
                        <a:t>Redshift</a:t>
                      </a:r>
                      <a:endParaRPr sz="800">
                        <a:latin typeface="Roboto Mono"/>
                        <a:ea typeface="Roboto Mono"/>
                        <a:cs typeface="Roboto Mono"/>
                        <a:sym typeface="Roboto Mono"/>
                      </a:endParaRPr>
                    </a:p>
                  </a:txBody>
                  <a:tcPr marT="0" marB="0" marR="91425" marL="91425">
                    <a:solidFill>
                      <a:srgbClr val="CFE2F3"/>
                    </a:solidFill>
                  </a:tcPr>
                </a:tc>
                <a:tc>
                  <a:txBody>
                    <a:bodyPr/>
                    <a:lstStyle/>
                    <a:p>
                      <a:pPr indent="0" lvl="0" marL="0" rtl="0" algn="l">
                        <a:spcBef>
                          <a:spcPts val="0"/>
                        </a:spcBef>
                        <a:spcAft>
                          <a:spcPts val="0"/>
                        </a:spcAft>
                        <a:buNone/>
                      </a:pPr>
                      <a:r>
                        <a:rPr lang="en" sz="800">
                          <a:latin typeface="Roboto Mono"/>
                          <a:ea typeface="Roboto Mono"/>
                          <a:cs typeface="Roboto Mono"/>
                          <a:sym typeface="Roboto Mono"/>
                        </a:rPr>
                        <a:t>Analyze global sales data for multiple products • Store historical stock trade data • Analyze ad impressions and clicks • Aggregate gaming data • Analyze social trends • Measure clinical quality, operation efficiency, and financial performance in health care</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Small data sets, OLTP, Unstructured data, BLOB data</a:t>
                      </a:r>
                      <a:endParaRPr sz="800">
                        <a:latin typeface="Roboto Mono"/>
                        <a:ea typeface="Roboto Mono"/>
                        <a:cs typeface="Roboto Mono"/>
                        <a:sym typeface="Roboto Mono"/>
                      </a:endParaRPr>
                    </a:p>
                  </a:txBody>
                  <a:tcPr marT="0" marB="0" marR="91425" marL="91425"/>
                </a:tc>
              </a:tr>
              <a:tr h="574000">
                <a:tc>
                  <a:txBody>
                    <a:bodyPr/>
                    <a:lstStyle/>
                    <a:p>
                      <a:pPr indent="0" lvl="0" marL="0" rtl="0" algn="l">
                        <a:spcBef>
                          <a:spcPts val="0"/>
                        </a:spcBef>
                        <a:spcAft>
                          <a:spcPts val="0"/>
                        </a:spcAft>
                        <a:buNone/>
                      </a:pPr>
                      <a:r>
                        <a:rPr lang="en" sz="800">
                          <a:latin typeface="Roboto Mono"/>
                          <a:ea typeface="Roboto Mono"/>
                          <a:cs typeface="Roboto Mono"/>
                          <a:sym typeface="Roboto Mono"/>
                        </a:rPr>
                        <a:t>ElasticSearch</a:t>
                      </a:r>
                      <a:endParaRPr sz="800">
                        <a:latin typeface="Roboto Mono"/>
                        <a:ea typeface="Roboto Mono"/>
                        <a:cs typeface="Roboto Mono"/>
                        <a:sym typeface="Roboto Mono"/>
                      </a:endParaRPr>
                    </a:p>
                  </a:txBody>
                  <a:tcPr marT="0" marB="0" marR="91425" marL="91425">
                    <a:solidFill>
                      <a:srgbClr val="EAD1DC"/>
                    </a:solidFill>
                  </a:tcPr>
                </a:tc>
                <a:tc>
                  <a:txBody>
                    <a:bodyPr/>
                    <a:lstStyle/>
                    <a:p>
                      <a:pPr indent="0" lvl="0" marL="0" rtl="0" algn="l">
                        <a:spcBef>
                          <a:spcPts val="0"/>
                        </a:spcBef>
                        <a:spcAft>
                          <a:spcPts val="0"/>
                        </a:spcAft>
                        <a:buNone/>
                      </a:pPr>
                      <a:r>
                        <a:rPr lang="en" sz="800">
                          <a:latin typeface="Roboto Mono"/>
                          <a:ea typeface="Roboto Mono"/>
                          <a:cs typeface="Roboto Mono"/>
                          <a:sym typeface="Roboto Mono"/>
                        </a:rPr>
                        <a:t>Analyze activity logs, e.g., logs for customer facing applications or websites • Analyze CloudWatch logs • Analyze product usage data • Analyze social media sentiments, CRM data and find trends for your brand and products • Analyze data stream updates from other AWS services, e.g., Kinesis and DynamoDB • Provide customers a rich search and navigation experience. • Usage monitoring for mobile applications </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OLTP, Ad hoc data querying - alternative is using Athena</a:t>
                      </a:r>
                      <a:endParaRPr sz="800">
                        <a:latin typeface="Roboto Mono"/>
                        <a:ea typeface="Roboto Mono"/>
                        <a:cs typeface="Roboto Mono"/>
                        <a:sym typeface="Roboto Mono"/>
                      </a:endParaRPr>
                    </a:p>
                  </a:txBody>
                  <a:tcPr marT="0" marB="0" marR="91425" marL="91425"/>
                </a:tc>
              </a:tr>
              <a:tr h="574000">
                <a:tc>
                  <a:txBody>
                    <a:bodyPr/>
                    <a:lstStyle/>
                    <a:p>
                      <a:pPr indent="0" lvl="0" marL="0" rtl="0" algn="l">
                        <a:spcBef>
                          <a:spcPts val="0"/>
                        </a:spcBef>
                        <a:spcAft>
                          <a:spcPts val="0"/>
                        </a:spcAft>
                        <a:buNone/>
                      </a:pPr>
                      <a:r>
                        <a:rPr lang="en" sz="800">
                          <a:latin typeface="Roboto Mono"/>
                          <a:ea typeface="Roboto Mono"/>
                          <a:cs typeface="Roboto Mono"/>
                          <a:sym typeface="Roboto Mono"/>
                        </a:rPr>
                        <a:t>Athena</a:t>
                      </a:r>
                      <a:endParaRPr sz="800">
                        <a:latin typeface="Roboto Mono"/>
                        <a:ea typeface="Roboto Mono"/>
                        <a:cs typeface="Roboto Mono"/>
                        <a:sym typeface="Roboto Mono"/>
                      </a:endParaRPr>
                    </a:p>
                  </a:txBody>
                  <a:tcPr marT="0" marB="0" marR="91425" marL="91425">
                    <a:solidFill>
                      <a:srgbClr val="EFEFEF"/>
                    </a:solidFill>
                  </a:tcPr>
                </a:tc>
                <a:tc>
                  <a:txBody>
                    <a:bodyPr/>
                    <a:lstStyle/>
                    <a:p>
                      <a:pPr indent="0" lvl="0" marL="0" rtl="0" algn="l">
                        <a:spcBef>
                          <a:spcPts val="0"/>
                        </a:spcBef>
                        <a:spcAft>
                          <a:spcPts val="0"/>
                        </a:spcAft>
                        <a:buNone/>
                      </a:pPr>
                      <a:r>
                        <a:rPr lang="en" sz="800">
                          <a:latin typeface="Roboto Mono"/>
                          <a:ea typeface="Roboto Mono"/>
                          <a:cs typeface="Roboto Mono"/>
                          <a:sym typeface="Roboto Mono"/>
                        </a:rPr>
                        <a:t>Interactive ad hoc querying for web logs, To query staging data before loading into Redshift, Send AWS Service logs to S3 for Analysis with Athena, Building Interactive Analytical Solutions with notebook-based solutions, e.g., RStudio, Jupyter, or Zeppelin</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Enterprise Reporting and Business Intelligence Workloads (alternative Redshift), ETL Workloads, RDBMS</a:t>
                      </a:r>
                      <a:endParaRPr sz="800">
                        <a:latin typeface="Roboto Mono"/>
                        <a:ea typeface="Roboto Mono"/>
                        <a:cs typeface="Roboto Mono"/>
                        <a:sym typeface="Roboto Mono"/>
                      </a:endParaRPr>
                    </a:p>
                  </a:txBody>
                  <a:tcPr marT="0" marB="0"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ph idx="4294967295" type="title"/>
          </p:nvPr>
        </p:nvSpPr>
        <p:spPr>
          <a:xfrm>
            <a:off x="311700" y="222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AMZ Big data </a:t>
            </a:r>
            <a:r>
              <a:rPr lang="en" sz="1800"/>
              <a:t>technologies</a:t>
            </a:r>
            <a:endParaRPr sz="1800">
              <a:solidFill>
                <a:schemeClr val="dk1"/>
              </a:solidFill>
              <a:latin typeface="Roboto"/>
              <a:ea typeface="Roboto"/>
              <a:cs typeface="Roboto"/>
              <a:sym typeface="Roboto"/>
            </a:endParaRPr>
          </a:p>
        </p:txBody>
      </p:sp>
      <p:graphicFrame>
        <p:nvGraphicFramePr>
          <p:cNvPr id="188" name="Google Shape;188;p28"/>
          <p:cNvGraphicFramePr/>
          <p:nvPr/>
        </p:nvGraphicFramePr>
        <p:xfrm>
          <a:off x="431400" y="742950"/>
          <a:ext cx="3000000" cy="3000000"/>
        </p:xfrm>
        <a:graphic>
          <a:graphicData uri="http://schemas.openxmlformats.org/drawingml/2006/table">
            <a:tbl>
              <a:tblPr>
                <a:noFill/>
                <a:tableStyleId>{EA09CC71-9082-4BEF-8E1D-D0E096DBD68E}</a:tableStyleId>
              </a:tblPr>
              <a:tblGrid>
                <a:gridCol w="2085425"/>
                <a:gridCol w="1944225"/>
                <a:gridCol w="2226625"/>
                <a:gridCol w="2085425"/>
              </a:tblGrid>
              <a:tr h="225750">
                <a:tc>
                  <a:txBody>
                    <a:bodyPr/>
                    <a:lstStyle/>
                    <a:p>
                      <a:pPr indent="0" lvl="0" marL="0" rtl="0" algn="l">
                        <a:spcBef>
                          <a:spcPts val="0"/>
                        </a:spcBef>
                        <a:spcAft>
                          <a:spcPts val="0"/>
                        </a:spcAft>
                        <a:buNone/>
                      </a:pPr>
                      <a:r>
                        <a:rPr lang="en" sz="1100">
                          <a:solidFill>
                            <a:srgbClr val="F3F3F3"/>
                          </a:solidFill>
                          <a:latin typeface="Roboto Mono"/>
                          <a:ea typeface="Roboto Mono"/>
                          <a:cs typeface="Roboto Mono"/>
                          <a:sym typeface="Roboto Mono"/>
                        </a:rPr>
                        <a:t>Data Movement</a:t>
                      </a:r>
                      <a:endParaRPr sz="1100">
                        <a:solidFill>
                          <a:srgbClr val="F3F3F3"/>
                        </a:solidFill>
                        <a:latin typeface="Roboto Mono"/>
                        <a:ea typeface="Roboto Mono"/>
                        <a:cs typeface="Roboto Mono"/>
                        <a:sym typeface="Roboto Mono"/>
                      </a:endParaRPr>
                    </a:p>
                  </a:txBody>
                  <a:tcPr marT="91425" marB="91425" marR="91425" marL="91425">
                    <a:solidFill>
                      <a:srgbClr val="6D9EEB"/>
                    </a:solidFill>
                  </a:tcPr>
                </a:tc>
                <a:tc>
                  <a:txBody>
                    <a:bodyPr/>
                    <a:lstStyle/>
                    <a:p>
                      <a:pPr indent="0" lvl="0" marL="0" rtl="0" algn="l">
                        <a:spcBef>
                          <a:spcPts val="0"/>
                        </a:spcBef>
                        <a:spcAft>
                          <a:spcPts val="0"/>
                        </a:spcAft>
                        <a:buNone/>
                      </a:pPr>
                      <a:r>
                        <a:rPr lang="en" sz="1100">
                          <a:solidFill>
                            <a:srgbClr val="F3F3F3"/>
                          </a:solidFill>
                          <a:latin typeface="Roboto Mono"/>
                          <a:ea typeface="Roboto Mono"/>
                          <a:cs typeface="Roboto Mono"/>
                          <a:sym typeface="Roboto Mono"/>
                        </a:rPr>
                        <a:t>Data Lake</a:t>
                      </a:r>
                      <a:endParaRPr sz="1100">
                        <a:solidFill>
                          <a:srgbClr val="F3F3F3"/>
                        </a:solidFill>
                        <a:latin typeface="Roboto Mono"/>
                        <a:ea typeface="Roboto Mono"/>
                        <a:cs typeface="Roboto Mono"/>
                        <a:sym typeface="Roboto Mono"/>
                      </a:endParaRPr>
                    </a:p>
                  </a:txBody>
                  <a:tcPr marT="91425" marB="91425" marR="91425" marL="91425">
                    <a:solidFill>
                      <a:srgbClr val="6D9EEB"/>
                    </a:solidFill>
                  </a:tcPr>
                </a:tc>
                <a:tc>
                  <a:txBody>
                    <a:bodyPr/>
                    <a:lstStyle/>
                    <a:p>
                      <a:pPr indent="0" lvl="0" marL="0" rtl="0" algn="l">
                        <a:spcBef>
                          <a:spcPts val="0"/>
                        </a:spcBef>
                        <a:spcAft>
                          <a:spcPts val="0"/>
                        </a:spcAft>
                        <a:buNone/>
                      </a:pPr>
                      <a:r>
                        <a:rPr lang="en" sz="1100">
                          <a:solidFill>
                            <a:srgbClr val="F3F3F3"/>
                          </a:solidFill>
                          <a:latin typeface="Roboto Mono"/>
                          <a:ea typeface="Roboto Mono"/>
                          <a:cs typeface="Roboto Mono"/>
                          <a:sym typeface="Roboto Mono"/>
                        </a:rPr>
                        <a:t>Analytics</a:t>
                      </a:r>
                      <a:endParaRPr sz="1100">
                        <a:solidFill>
                          <a:srgbClr val="F3F3F3"/>
                        </a:solidFill>
                        <a:latin typeface="Roboto Mono"/>
                        <a:ea typeface="Roboto Mono"/>
                        <a:cs typeface="Roboto Mono"/>
                        <a:sym typeface="Roboto Mono"/>
                      </a:endParaRPr>
                    </a:p>
                  </a:txBody>
                  <a:tcPr marT="91425" marB="91425" marR="91425" marL="91425">
                    <a:solidFill>
                      <a:srgbClr val="6D9EEB"/>
                    </a:solidFill>
                  </a:tcPr>
                </a:tc>
                <a:tc>
                  <a:txBody>
                    <a:bodyPr/>
                    <a:lstStyle/>
                    <a:p>
                      <a:pPr indent="0" lvl="0" marL="0" rtl="0" algn="l">
                        <a:spcBef>
                          <a:spcPts val="0"/>
                        </a:spcBef>
                        <a:spcAft>
                          <a:spcPts val="0"/>
                        </a:spcAft>
                        <a:buNone/>
                      </a:pPr>
                      <a:r>
                        <a:rPr lang="en" sz="1100">
                          <a:solidFill>
                            <a:srgbClr val="F3F3F3"/>
                          </a:solidFill>
                          <a:latin typeface="Roboto Mono"/>
                          <a:ea typeface="Roboto Mono"/>
                          <a:cs typeface="Roboto Mono"/>
                          <a:sym typeface="Roboto Mono"/>
                        </a:rPr>
                        <a:t>Machine Learning</a:t>
                      </a:r>
                      <a:endParaRPr sz="1100">
                        <a:solidFill>
                          <a:srgbClr val="F3F3F3"/>
                        </a:solidFill>
                        <a:latin typeface="Roboto Mono"/>
                        <a:ea typeface="Roboto Mono"/>
                        <a:cs typeface="Roboto Mono"/>
                        <a:sym typeface="Roboto Mono"/>
                      </a:endParaRPr>
                    </a:p>
                  </a:txBody>
                  <a:tcPr marT="91425" marB="91425" marR="91425" marL="91425">
                    <a:solidFill>
                      <a:srgbClr val="6D9EEB"/>
                    </a:solidFill>
                  </a:tcPr>
                </a:tc>
              </a:tr>
              <a:tr h="1434550">
                <a:tc>
                  <a:txBody>
                    <a:bodyPr/>
                    <a:lstStyle/>
                    <a:p>
                      <a:pPr indent="0" lvl="0" marL="0" rtl="0" algn="l">
                        <a:lnSpc>
                          <a:spcPct val="100000"/>
                        </a:lnSpc>
                        <a:spcBef>
                          <a:spcPts val="0"/>
                        </a:spcBef>
                        <a:spcAft>
                          <a:spcPts val="0"/>
                        </a:spcAft>
                        <a:buNone/>
                      </a:pPr>
                      <a:r>
                        <a:rPr lang="en" sz="1100">
                          <a:solidFill>
                            <a:srgbClr val="232F3E"/>
                          </a:solidFill>
                          <a:latin typeface="Roboto Mono"/>
                          <a:ea typeface="Roboto Mono"/>
                          <a:cs typeface="Roboto Mono"/>
                          <a:sym typeface="Roboto Mono"/>
                        </a:rPr>
                        <a:t>On-premises data movement:</a:t>
                      </a:r>
                      <a:endParaRPr sz="1100">
                        <a:solidFill>
                          <a:srgbClr val="232F3E"/>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100">
                          <a:solidFill>
                            <a:srgbClr val="232F3E"/>
                          </a:solidFill>
                          <a:latin typeface="Bree Serif"/>
                          <a:ea typeface="Bree Serif"/>
                          <a:cs typeface="Bree Serif"/>
                          <a:sym typeface="Bree Serif"/>
                        </a:rPr>
                        <a:t>DirectConnect, Snowmobile, Snowball, Storage Gateway</a:t>
                      </a:r>
                      <a:endParaRPr sz="1100">
                        <a:solidFill>
                          <a:srgbClr val="232F3E"/>
                        </a:solidFill>
                        <a:latin typeface="Bree Serif"/>
                        <a:ea typeface="Bree Serif"/>
                        <a:cs typeface="Bree Serif"/>
                        <a:sym typeface="Bree Serif"/>
                      </a:endParaRPr>
                    </a:p>
                    <a:p>
                      <a:pPr indent="0" lvl="0" marL="0" rtl="0" algn="l">
                        <a:spcBef>
                          <a:spcPts val="1100"/>
                        </a:spcBef>
                        <a:spcAft>
                          <a:spcPts val="0"/>
                        </a:spcAft>
                        <a:buNone/>
                      </a:pPr>
                      <a:r>
                        <a:rPr lang="en" sz="1100">
                          <a:solidFill>
                            <a:srgbClr val="232F3E"/>
                          </a:solidFill>
                          <a:latin typeface="Roboto Mono"/>
                          <a:ea typeface="Roboto Mono"/>
                          <a:cs typeface="Roboto Mono"/>
                          <a:sym typeface="Roboto Mono"/>
                        </a:rPr>
                        <a:t>Real-time</a:t>
                      </a:r>
                      <a:r>
                        <a:rPr lang="en" sz="1100">
                          <a:solidFill>
                            <a:srgbClr val="232F3E"/>
                          </a:solidFill>
                          <a:latin typeface="Roboto Mono"/>
                          <a:ea typeface="Roboto Mono"/>
                          <a:cs typeface="Roboto Mono"/>
                          <a:sym typeface="Roboto Mono"/>
                        </a:rPr>
                        <a:t> data movement:</a:t>
                      </a:r>
                      <a:endParaRPr sz="1100">
                        <a:solidFill>
                          <a:srgbClr val="232F3E"/>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232F3E"/>
                          </a:solidFill>
                          <a:uFill>
                            <a:noFill/>
                          </a:uFill>
                          <a:latin typeface="Bree Serif"/>
                          <a:ea typeface="Bree Serif"/>
                          <a:cs typeface="Bree Serif"/>
                          <a:sym typeface="Bree Serif"/>
                          <a:hlinkClick r:id="rId3"/>
                        </a:rPr>
                        <a:t>Amazon Kinesis Data Firehose</a:t>
                      </a:r>
                      <a:r>
                        <a:rPr lang="en" sz="1100">
                          <a:solidFill>
                            <a:srgbClr val="232F3E"/>
                          </a:solidFill>
                          <a:latin typeface="Bree Serif"/>
                          <a:ea typeface="Bree Serif"/>
                          <a:cs typeface="Bree Serif"/>
                          <a:sym typeface="Bree Serif"/>
                        </a:rPr>
                        <a:t>, </a:t>
                      </a:r>
                      <a:r>
                        <a:rPr lang="en" sz="1100">
                          <a:solidFill>
                            <a:srgbClr val="232F3E"/>
                          </a:solidFill>
                          <a:uFill>
                            <a:noFill/>
                          </a:uFill>
                          <a:latin typeface="Bree Serif"/>
                          <a:ea typeface="Bree Serif"/>
                          <a:cs typeface="Bree Serif"/>
                          <a:sym typeface="Bree Serif"/>
                          <a:hlinkClick r:id="rId4"/>
                        </a:rPr>
                        <a:t>Amazon Kinesis Video Streams</a:t>
                      </a:r>
                      <a:r>
                        <a:rPr lang="en" sz="1100">
                          <a:solidFill>
                            <a:srgbClr val="232F3E"/>
                          </a:solidFill>
                          <a:latin typeface="Bree Serif"/>
                          <a:ea typeface="Bree Serif"/>
                          <a:cs typeface="Bree Serif"/>
                          <a:sym typeface="Bree Serif"/>
                        </a:rPr>
                        <a:t>, and </a:t>
                      </a:r>
                      <a:r>
                        <a:rPr lang="en" sz="1100">
                          <a:solidFill>
                            <a:srgbClr val="232F3E"/>
                          </a:solidFill>
                          <a:uFill>
                            <a:noFill/>
                          </a:uFill>
                          <a:latin typeface="Bree Serif"/>
                          <a:ea typeface="Bree Serif"/>
                          <a:cs typeface="Bree Serif"/>
                          <a:sym typeface="Bree Serif"/>
                          <a:hlinkClick r:id="rId5"/>
                        </a:rPr>
                        <a:t>AWS IoT Core</a:t>
                      </a:r>
                      <a:r>
                        <a:rPr lang="en" sz="1100">
                          <a:solidFill>
                            <a:srgbClr val="232F3E"/>
                          </a:solidFill>
                          <a:latin typeface="Bree Serif"/>
                          <a:ea typeface="Bree Serif"/>
                          <a:cs typeface="Bree Serif"/>
                          <a:sym typeface="Bree Serif"/>
                        </a:rPr>
                        <a:t>.  </a:t>
                      </a:r>
                      <a:endParaRPr sz="1100">
                        <a:solidFill>
                          <a:srgbClr val="232F3E"/>
                        </a:solidFill>
                        <a:latin typeface="Roboto Mono"/>
                        <a:ea typeface="Roboto Mono"/>
                        <a:cs typeface="Roboto Mono"/>
                        <a:sym typeface="Roboto Mono"/>
                      </a:endParaRPr>
                    </a:p>
                    <a:p>
                      <a:pPr indent="0" lvl="0" marL="0" rtl="0" algn="l">
                        <a:lnSpc>
                          <a:spcPct val="100000"/>
                        </a:lnSpc>
                        <a:spcBef>
                          <a:spcPts val="1100"/>
                        </a:spcBef>
                        <a:spcAft>
                          <a:spcPts val="0"/>
                        </a:spcAft>
                        <a:buNone/>
                      </a:pPr>
                      <a:r>
                        <a:t/>
                      </a:r>
                      <a:endParaRPr sz="1100">
                        <a:latin typeface="Roboto Mono"/>
                        <a:ea typeface="Roboto Mono"/>
                        <a:cs typeface="Roboto Mono"/>
                        <a:sym typeface="Roboto Mono"/>
                      </a:endParaRPr>
                    </a:p>
                  </a:txBody>
                  <a:tcPr marT="91425" marB="91425" marR="91425" marL="91425">
                    <a:solidFill>
                      <a:srgbClr val="FFF2CC"/>
                    </a:solidFill>
                  </a:tcPr>
                </a:tc>
                <a:tc>
                  <a:txBody>
                    <a:bodyPr/>
                    <a:lstStyle/>
                    <a:p>
                      <a:pPr indent="0" lvl="0" marL="0" rtl="0" algn="l">
                        <a:lnSpc>
                          <a:spcPct val="100000"/>
                        </a:lnSpc>
                        <a:spcBef>
                          <a:spcPts val="0"/>
                        </a:spcBef>
                        <a:spcAft>
                          <a:spcPts val="0"/>
                        </a:spcAft>
                        <a:buNone/>
                      </a:pPr>
                      <a:r>
                        <a:rPr lang="en" sz="1100">
                          <a:latin typeface="Roboto Mono"/>
                          <a:ea typeface="Roboto Mono"/>
                          <a:cs typeface="Roboto Mono"/>
                          <a:sym typeface="Roboto Mono"/>
                        </a:rPr>
                        <a:t>Object Storage: </a:t>
                      </a:r>
                      <a:endParaRPr sz="1100">
                        <a:latin typeface="Roboto Mono"/>
                        <a:ea typeface="Roboto Mono"/>
                        <a:cs typeface="Roboto Mono"/>
                        <a:sym typeface="Roboto Mono"/>
                      </a:endParaRPr>
                    </a:p>
                    <a:p>
                      <a:pPr indent="0" lvl="0" marL="0" rtl="0" algn="l">
                        <a:lnSpc>
                          <a:spcPct val="100000"/>
                        </a:lnSpc>
                        <a:spcBef>
                          <a:spcPts val="0"/>
                        </a:spcBef>
                        <a:spcAft>
                          <a:spcPts val="0"/>
                        </a:spcAft>
                        <a:buNone/>
                      </a:pPr>
                      <a:r>
                        <a:rPr lang="en" sz="1100">
                          <a:latin typeface="Bree Serif"/>
                          <a:ea typeface="Bree Serif"/>
                          <a:cs typeface="Bree Serif"/>
                          <a:sym typeface="Bree Serif"/>
                        </a:rPr>
                        <a:t>S3</a:t>
                      </a:r>
                      <a:endParaRPr sz="1100">
                        <a:latin typeface="Bree Serif"/>
                        <a:ea typeface="Bree Serif"/>
                        <a:cs typeface="Bree Serif"/>
                        <a:sym typeface="Bree Serif"/>
                      </a:endParaRPr>
                    </a:p>
                    <a:p>
                      <a:pPr indent="0" lvl="0" marL="0" rtl="0" algn="l">
                        <a:lnSpc>
                          <a:spcPct val="10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00000"/>
                        </a:lnSpc>
                        <a:spcBef>
                          <a:spcPts val="0"/>
                        </a:spcBef>
                        <a:spcAft>
                          <a:spcPts val="0"/>
                        </a:spcAft>
                        <a:buNone/>
                      </a:pPr>
                      <a:r>
                        <a:rPr lang="en" sz="1100">
                          <a:latin typeface="Roboto Mono"/>
                          <a:ea typeface="Roboto Mono"/>
                          <a:cs typeface="Roboto Mono"/>
                          <a:sym typeface="Roboto Mono"/>
                        </a:rPr>
                        <a:t>Backup and Archive: </a:t>
                      </a:r>
                      <a:r>
                        <a:rPr lang="en" sz="1100">
                          <a:latin typeface="Bree Serif"/>
                          <a:ea typeface="Bree Serif"/>
                          <a:cs typeface="Bree Serif"/>
                          <a:sym typeface="Bree Serif"/>
                        </a:rPr>
                        <a:t>Glacier</a:t>
                      </a:r>
                      <a:endParaRPr sz="1100">
                        <a:latin typeface="Bree Serif"/>
                        <a:ea typeface="Bree Serif"/>
                        <a:cs typeface="Bree Serif"/>
                        <a:sym typeface="Bree Serif"/>
                      </a:endParaRPr>
                    </a:p>
                    <a:p>
                      <a:pPr indent="0" lvl="0" marL="0" rtl="0" algn="l">
                        <a:lnSpc>
                          <a:spcPct val="10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00000"/>
                        </a:lnSpc>
                        <a:spcBef>
                          <a:spcPts val="0"/>
                        </a:spcBef>
                        <a:spcAft>
                          <a:spcPts val="0"/>
                        </a:spcAft>
                        <a:buNone/>
                      </a:pPr>
                      <a:r>
                        <a:rPr lang="en" sz="1100">
                          <a:latin typeface="Roboto Mono"/>
                          <a:ea typeface="Roboto Mono"/>
                          <a:cs typeface="Roboto Mono"/>
                          <a:sym typeface="Roboto Mono"/>
                        </a:rPr>
                        <a:t>Data Catalog: </a:t>
                      </a:r>
                      <a:endParaRPr sz="1100">
                        <a:latin typeface="Roboto Mono"/>
                        <a:ea typeface="Roboto Mono"/>
                        <a:cs typeface="Roboto Mono"/>
                        <a:sym typeface="Roboto Mono"/>
                      </a:endParaRPr>
                    </a:p>
                    <a:p>
                      <a:pPr indent="0" lvl="0" marL="0" rtl="0" algn="l">
                        <a:lnSpc>
                          <a:spcPct val="100000"/>
                        </a:lnSpc>
                        <a:spcBef>
                          <a:spcPts val="0"/>
                        </a:spcBef>
                        <a:spcAft>
                          <a:spcPts val="0"/>
                        </a:spcAft>
                        <a:buNone/>
                      </a:pPr>
                      <a:r>
                        <a:rPr lang="en" sz="1100">
                          <a:latin typeface="Bree Serif"/>
                          <a:ea typeface="Bree Serif"/>
                          <a:cs typeface="Bree Serif"/>
                          <a:sym typeface="Bree Serif"/>
                        </a:rPr>
                        <a:t>Glue</a:t>
                      </a:r>
                      <a:endParaRPr sz="1100">
                        <a:latin typeface="Bree Serif"/>
                        <a:ea typeface="Bree Serif"/>
                        <a:cs typeface="Bree Serif"/>
                        <a:sym typeface="Bree Serif"/>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None/>
                      </a:pPr>
                      <a:r>
                        <a:rPr lang="en" sz="1100">
                          <a:latin typeface="Roboto Mono"/>
                          <a:ea typeface="Roboto Mono"/>
                          <a:cs typeface="Roboto Mono"/>
                          <a:sym typeface="Roboto Mono"/>
                        </a:rPr>
                        <a:t>Interactive Analytics:</a:t>
                      </a:r>
                      <a:endParaRPr sz="11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100">
                          <a:latin typeface="Bree Serif"/>
                          <a:ea typeface="Bree Serif"/>
                          <a:cs typeface="Bree Serif"/>
                          <a:sym typeface="Bree Serif"/>
                        </a:rPr>
                        <a:t>Athena</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rPr lang="en" sz="1100">
                          <a:latin typeface="Roboto Mono"/>
                          <a:ea typeface="Roboto Mono"/>
                          <a:cs typeface="Roboto Mono"/>
                          <a:sym typeface="Roboto Mono"/>
                        </a:rPr>
                        <a:t>Big Data Processing</a:t>
                      </a:r>
                      <a:endParaRPr sz="11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100">
                          <a:latin typeface="Bree Serif"/>
                          <a:ea typeface="Bree Serif"/>
                          <a:cs typeface="Bree Serif"/>
                          <a:sym typeface="Bree Serif"/>
                        </a:rPr>
                        <a:t>Amazon EMR</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rPr lang="en" sz="1100">
                          <a:latin typeface="Roboto Mono"/>
                          <a:ea typeface="Roboto Mono"/>
                          <a:cs typeface="Roboto Mono"/>
                          <a:sym typeface="Roboto Mono"/>
                        </a:rPr>
                        <a:t>Data Warehousing</a:t>
                      </a:r>
                      <a:endParaRPr sz="11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100">
                          <a:latin typeface="Bree Serif"/>
                          <a:ea typeface="Bree Serif"/>
                          <a:cs typeface="Bree Serif"/>
                          <a:sym typeface="Bree Serif"/>
                        </a:rPr>
                        <a:t>Amazon Redshift</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rPr lang="en" sz="1100">
                          <a:latin typeface="Roboto Mono"/>
                          <a:ea typeface="Roboto Mono"/>
                          <a:cs typeface="Roboto Mono"/>
                          <a:sym typeface="Roboto Mono"/>
                        </a:rPr>
                        <a:t>Real-Time Analytics</a:t>
                      </a:r>
                      <a:endParaRPr sz="11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100">
                          <a:latin typeface="Bree Serif"/>
                          <a:ea typeface="Bree Serif"/>
                          <a:cs typeface="Bree Serif"/>
                          <a:sym typeface="Bree Serif"/>
                        </a:rPr>
                        <a:t>Amazon Kinesis</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rPr lang="en" sz="1100">
                          <a:latin typeface="Roboto Mono"/>
                          <a:ea typeface="Roboto Mono"/>
                          <a:cs typeface="Roboto Mono"/>
                          <a:sym typeface="Roboto Mono"/>
                        </a:rPr>
                        <a:t>Operational Analytics</a:t>
                      </a:r>
                      <a:endParaRPr sz="11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100">
                          <a:latin typeface="Bree Serif"/>
                          <a:ea typeface="Bree Serif"/>
                          <a:cs typeface="Bree Serif"/>
                          <a:sym typeface="Bree Serif"/>
                        </a:rPr>
                        <a:t>Amazon Elasticsearch Service</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rPr lang="en" sz="1100">
                          <a:latin typeface="Roboto Mono"/>
                          <a:ea typeface="Roboto Mono"/>
                          <a:cs typeface="Roboto Mono"/>
                          <a:sym typeface="Roboto Mono"/>
                        </a:rPr>
                        <a:t>Dashboards and Visualizations</a:t>
                      </a:r>
                      <a:endParaRPr sz="11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100">
                          <a:latin typeface="Bree Serif"/>
                          <a:ea typeface="Bree Serif"/>
                          <a:cs typeface="Bree Serif"/>
                          <a:sym typeface="Bree Serif"/>
                        </a:rPr>
                        <a:t>Amazon QuickSight</a:t>
                      </a:r>
                      <a:endParaRPr sz="1100">
                        <a:latin typeface="Roboto Mono"/>
                        <a:ea typeface="Roboto Mono"/>
                        <a:cs typeface="Roboto Mono"/>
                        <a:sym typeface="Roboto Mono"/>
                      </a:endParaRPr>
                    </a:p>
                  </a:txBody>
                  <a:tcPr marT="91425" marB="91425" marR="91425" marL="91425">
                    <a:solidFill>
                      <a:srgbClr val="FFF2CC"/>
                    </a:solidFill>
                  </a:tcPr>
                </a:tc>
                <a:tc>
                  <a:txBody>
                    <a:bodyPr/>
                    <a:lstStyle/>
                    <a:p>
                      <a:pPr indent="0" lvl="0" marL="0" marR="0" rtl="0" algn="l">
                        <a:lnSpc>
                          <a:spcPct val="100000"/>
                        </a:lnSpc>
                        <a:spcBef>
                          <a:spcPts val="0"/>
                        </a:spcBef>
                        <a:spcAft>
                          <a:spcPts val="0"/>
                        </a:spcAft>
                        <a:buNone/>
                      </a:pPr>
                      <a:r>
                        <a:rPr lang="en" sz="1100">
                          <a:latin typeface="Roboto Mono"/>
                          <a:ea typeface="Roboto Mono"/>
                          <a:cs typeface="Roboto Mono"/>
                          <a:sym typeface="Roboto Mono"/>
                        </a:rPr>
                        <a:t>Frameworks and Interfaces</a:t>
                      </a:r>
                      <a:endParaRPr sz="11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100">
                          <a:uFill>
                            <a:noFill/>
                          </a:uFill>
                          <a:latin typeface="Bree Serif"/>
                          <a:ea typeface="Bree Serif"/>
                          <a:cs typeface="Bree Serif"/>
                          <a:sym typeface="Bree Serif"/>
                          <a:hlinkClick r:id="rId6"/>
                        </a:rPr>
                        <a:t>AWS Deep Learning AMIs</a:t>
                      </a:r>
                      <a:r>
                        <a:rPr lang="en" sz="1100">
                          <a:latin typeface="Bree Serif"/>
                          <a:ea typeface="Bree Serif"/>
                          <a:cs typeface="Bree Serif"/>
                          <a:sym typeface="Bree Serif"/>
                        </a:rPr>
                        <a:t>  </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t/>
                      </a:r>
                      <a:endParaRPr sz="11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100">
                          <a:latin typeface="Roboto Mono"/>
                          <a:ea typeface="Roboto Mono"/>
                          <a:cs typeface="Roboto Mono"/>
                          <a:sym typeface="Roboto Mono"/>
                        </a:rPr>
                        <a:t>Platform Services</a:t>
                      </a:r>
                      <a:endParaRPr sz="11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100">
                          <a:uFill>
                            <a:noFill/>
                          </a:uFill>
                          <a:latin typeface="Bree Serif"/>
                          <a:ea typeface="Bree Serif"/>
                          <a:cs typeface="Bree Serif"/>
                          <a:sym typeface="Bree Serif"/>
                          <a:hlinkClick r:id="rId7"/>
                        </a:rPr>
                        <a:t>Amazon SageMaker</a:t>
                      </a:r>
                      <a:endParaRPr sz="1100">
                        <a:latin typeface="Bree Serif"/>
                        <a:ea typeface="Bree Serif"/>
                        <a:cs typeface="Bree Serif"/>
                        <a:sym typeface="Bree Serif"/>
                      </a:endParaRPr>
                    </a:p>
                    <a:p>
                      <a:pPr indent="0" lvl="0" marL="0" marR="0" rtl="0" algn="l">
                        <a:lnSpc>
                          <a:spcPct val="100000"/>
                        </a:lnSpc>
                        <a:spcBef>
                          <a:spcPts val="0"/>
                        </a:spcBef>
                        <a:spcAft>
                          <a:spcPts val="0"/>
                        </a:spcAft>
                        <a:buNone/>
                      </a:pPr>
                      <a:r>
                        <a:t/>
                      </a:r>
                      <a:endParaRPr sz="11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100">
                          <a:latin typeface="Roboto Mono"/>
                          <a:ea typeface="Roboto Mono"/>
                          <a:cs typeface="Roboto Mono"/>
                          <a:sym typeface="Roboto Mono"/>
                        </a:rPr>
                        <a:t>Application Services</a:t>
                      </a:r>
                      <a:endParaRPr sz="1100">
                        <a:solidFill>
                          <a:srgbClr val="232F3E"/>
                        </a:solidFill>
                        <a:highlight>
                          <a:srgbClr val="F1F4F6"/>
                        </a:highlight>
                      </a:endParaRPr>
                    </a:p>
                    <a:p>
                      <a:pPr indent="0" lvl="0" marL="0" rtl="0" algn="l">
                        <a:lnSpc>
                          <a:spcPct val="115000"/>
                        </a:lnSpc>
                        <a:spcBef>
                          <a:spcPts val="0"/>
                        </a:spcBef>
                        <a:spcAft>
                          <a:spcPts val="0"/>
                        </a:spcAft>
                        <a:buNone/>
                      </a:pPr>
                      <a:r>
                        <a:t/>
                      </a:r>
                      <a:endParaRPr sz="1100">
                        <a:solidFill>
                          <a:srgbClr val="333333"/>
                        </a:solidFill>
                        <a:highlight>
                          <a:srgbClr val="F1F4F6"/>
                        </a:highlight>
                      </a:endParaRPr>
                    </a:p>
                    <a:p>
                      <a:pPr indent="0" lvl="0" marL="0" rtl="0" algn="l">
                        <a:lnSpc>
                          <a:spcPct val="100000"/>
                        </a:lnSpc>
                        <a:spcBef>
                          <a:spcPts val="0"/>
                        </a:spcBef>
                        <a:spcAft>
                          <a:spcPts val="0"/>
                        </a:spcAft>
                        <a:buNone/>
                      </a:pPr>
                      <a:r>
                        <a:t/>
                      </a:r>
                      <a:endParaRPr sz="1100">
                        <a:latin typeface="Roboto Mono"/>
                        <a:ea typeface="Roboto Mono"/>
                        <a:cs typeface="Roboto Mono"/>
                        <a:sym typeface="Roboto Mono"/>
                      </a:endParaRPr>
                    </a:p>
                  </a:txBody>
                  <a:tcPr marT="91425" marB="91425" marR="91425" marL="91425">
                    <a:solidFill>
                      <a:srgbClr val="FFF2CC"/>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9"/>
          <p:cNvSpPr txBox="1"/>
          <p:nvPr/>
        </p:nvSpPr>
        <p:spPr>
          <a:xfrm>
            <a:off x="304800" y="838200"/>
            <a:ext cx="8495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Mono"/>
                <a:ea typeface="Roboto Mono"/>
                <a:cs typeface="Roboto Mono"/>
                <a:sym typeface="Roboto Mono"/>
              </a:rPr>
              <a:t>An  Redshift data warehouse is an enterprise-class relational database query and management system. When you execute analytic queries, you are </a:t>
            </a:r>
            <a:r>
              <a:rPr lang="en" sz="1100">
                <a:solidFill>
                  <a:srgbClr val="0000FF"/>
                </a:solidFill>
                <a:latin typeface="Roboto Mono"/>
                <a:ea typeface="Roboto Mono"/>
                <a:cs typeface="Roboto Mono"/>
                <a:sym typeface="Roboto Mono"/>
              </a:rPr>
              <a:t>retrieving, comparing, and evaluating large amounts of data in multiple-stage operations</a:t>
            </a:r>
            <a:r>
              <a:rPr lang="en" sz="1100">
                <a:latin typeface="Roboto Mono"/>
                <a:ea typeface="Roboto Mono"/>
                <a:cs typeface="Roboto Mono"/>
                <a:sym typeface="Roboto Mono"/>
              </a:rPr>
              <a:t> to produce a final result. Redshift achieves efficient storage and optimum query performance through a combination of </a:t>
            </a:r>
            <a:r>
              <a:rPr lang="en" sz="1100">
                <a:solidFill>
                  <a:srgbClr val="0000FF"/>
                </a:solidFill>
                <a:latin typeface="Roboto Mono"/>
                <a:ea typeface="Roboto Mono"/>
                <a:cs typeface="Roboto Mono"/>
                <a:sym typeface="Roboto Mono"/>
              </a:rPr>
              <a:t>massively parallel processing</a:t>
            </a:r>
            <a:r>
              <a:rPr lang="en" sz="1100">
                <a:latin typeface="Roboto Mono"/>
                <a:ea typeface="Roboto Mono"/>
                <a:cs typeface="Roboto Mono"/>
                <a:sym typeface="Roboto Mono"/>
              </a:rPr>
              <a:t>, </a:t>
            </a:r>
            <a:r>
              <a:rPr lang="en" sz="1100">
                <a:solidFill>
                  <a:srgbClr val="0000FF"/>
                </a:solidFill>
                <a:latin typeface="Roboto Mono"/>
                <a:ea typeface="Roboto Mono"/>
                <a:cs typeface="Roboto Mono"/>
                <a:sym typeface="Roboto Mono"/>
              </a:rPr>
              <a:t>columnar data storage</a:t>
            </a:r>
            <a:r>
              <a:rPr lang="en" sz="1100">
                <a:latin typeface="Roboto Mono"/>
                <a:ea typeface="Roboto Mono"/>
                <a:cs typeface="Roboto Mono"/>
                <a:sym typeface="Roboto Mono"/>
              </a:rPr>
              <a:t>, and very efficient, targeted data </a:t>
            </a:r>
            <a:r>
              <a:rPr lang="en" sz="1100">
                <a:solidFill>
                  <a:srgbClr val="0000FF"/>
                </a:solidFill>
                <a:latin typeface="Roboto Mono"/>
                <a:ea typeface="Roboto Mono"/>
                <a:cs typeface="Roboto Mono"/>
                <a:sym typeface="Roboto Mono"/>
              </a:rPr>
              <a:t>compression encoding schemes</a:t>
            </a:r>
            <a:r>
              <a:rPr lang="en" sz="1100">
                <a:latin typeface="Roboto Mono"/>
                <a:ea typeface="Roboto Mono"/>
                <a:cs typeface="Roboto Mono"/>
                <a:sym typeface="Roboto Mono"/>
              </a:rPr>
              <a:t>. It is based on PostgreSQL</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194310" lvl="0" marL="27432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The core infrastructure component of an  Redshift data warehouse is a </a:t>
            </a:r>
            <a:r>
              <a:rPr b="1" lang="en" sz="900">
                <a:latin typeface="Roboto Mono"/>
                <a:ea typeface="Roboto Mono"/>
                <a:cs typeface="Roboto Mono"/>
                <a:sym typeface="Roboto Mono"/>
              </a:rPr>
              <a:t>cluster</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194310" lvl="0" marL="27432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A cluster is composed of one or more compute nodes. If a cluster is provisioned with two or more compute nodes, an additional leader node coordinates the compute nodes and handles external communication.</a:t>
            </a:r>
            <a:endParaRPr sz="900">
              <a:latin typeface="Roboto Mono"/>
              <a:ea typeface="Roboto Mono"/>
              <a:cs typeface="Roboto Mono"/>
              <a:sym typeface="Roboto Mono"/>
            </a:endParaRPr>
          </a:p>
          <a:p>
            <a:pPr indent="-194310" lvl="0" marL="27432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The </a:t>
            </a:r>
            <a:r>
              <a:rPr b="1" lang="en" sz="900">
                <a:latin typeface="Roboto Mono"/>
                <a:ea typeface="Roboto Mono"/>
                <a:cs typeface="Roboto Mono"/>
                <a:sym typeface="Roboto Mono"/>
              </a:rPr>
              <a:t>leader node </a:t>
            </a:r>
            <a:r>
              <a:rPr lang="en" sz="900">
                <a:latin typeface="Roboto Mono"/>
                <a:ea typeface="Roboto Mono"/>
                <a:cs typeface="Roboto Mono"/>
                <a:sym typeface="Roboto Mono"/>
              </a:rPr>
              <a:t>manages communications with client programs and all communication with </a:t>
            </a:r>
            <a:r>
              <a:rPr b="1" lang="en" sz="900">
                <a:latin typeface="Roboto Mono"/>
                <a:ea typeface="Roboto Mono"/>
                <a:cs typeface="Roboto Mono"/>
                <a:sym typeface="Roboto Mono"/>
              </a:rPr>
              <a:t>compute nodes</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194310" lvl="0" marL="27432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The </a:t>
            </a:r>
            <a:r>
              <a:rPr b="1" lang="en" sz="900">
                <a:latin typeface="Roboto Mono"/>
                <a:ea typeface="Roboto Mono"/>
                <a:cs typeface="Roboto Mono"/>
                <a:sym typeface="Roboto Mono"/>
              </a:rPr>
              <a:t>leader node compiles code for individual elements </a:t>
            </a:r>
            <a:r>
              <a:rPr lang="en" sz="900">
                <a:latin typeface="Roboto Mono"/>
                <a:ea typeface="Roboto Mono"/>
                <a:cs typeface="Roboto Mono"/>
                <a:sym typeface="Roboto Mono"/>
              </a:rPr>
              <a:t>of the execution plan and assigns the code to individual compute nodes. The </a:t>
            </a:r>
            <a:r>
              <a:rPr b="1" lang="en" sz="900">
                <a:latin typeface="Roboto Mono"/>
                <a:ea typeface="Roboto Mono"/>
                <a:cs typeface="Roboto Mono"/>
                <a:sym typeface="Roboto Mono"/>
              </a:rPr>
              <a:t>compute nodes execute the compiled code and send intermediate results back to the leader node </a:t>
            </a:r>
            <a:r>
              <a:rPr lang="en" sz="900">
                <a:latin typeface="Roboto Mono"/>
                <a:ea typeface="Roboto Mono"/>
                <a:cs typeface="Roboto Mono"/>
                <a:sym typeface="Roboto Mono"/>
              </a:rPr>
              <a:t>for final aggregation.</a:t>
            </a:r>
            <a:endParaRPr sz="900">
              <a:latin typeface="Roboto Mono"/>
              <a:ea typeface="Roboto Mono"/>
              <a:cs typeface="Roboto Mono"/>
              <a:sym typeface="Roboto Mono"/>
            </a:endParaRPr>
          </a:p>
          <a:p>
            <a:pPr indent="-194310" lvl="0" marL="274320" rtl="0" algn="l">
              <a:lnSpc>
                <a:spcPct val="115000"/>
              </a:lnSpc>
              <a:spcBef>
                <a:spcPts val="0"/>
              </a:spcBef>
              <a:spcAft>
                <a:spcPts val="0"/>
              </a:spcAft>
              <a:buSzPts val="900"/>
              <a:buFont typeface="Roboto Mono"/>
              <a:buChar char="●"/>
            </a:pPr>
            <a:r>
              <a:rPr b="1" lang="en" sz="900">
                <a:latin typeface="Roboto Mono"/>
                <a:ea typeface="Roboto Mono"/>
                <a:cs typeface="Roboto Mono"/>
                <a:sym typeface="Roboto Mono"/>
              </a:rPr>
              <a:t>Node slices </a:t>
            </a:r>
            <a:r>
              <a:rPr lang="en" sz="900">
                <a:latin typeface="Roboto Mono"/>
                <a:ea typeface="Roboto Mono"/>
                <a:cs typeface="Roboto Mono"/>
                <a:sym typeface="Roboto Mono"/>
              </a:rPr>
              <a:t>- A compute node is partitioned into slices. Each slice is allocated a portion of the node's memory and disk space, where it processes a portion of the workload assigned to the node. The leader node manages distributing data to the slices and apportions the workload for any queries or other database operations to the slices. The slices then work in parallel to complete the operation.</a:t>
            </a:r>
            <a:endParaRPr sz="900">
              <a:latin typeface="Roboto Mono"/>
              <a:ea typeface="Roboto Mono"/>
              <a:cs typeface="Roboto Mono"/>
              <a:sym typeface="Roboto Mono"/>
            </a:endParaRPr>
          </a:p>
          <a:p>
            <a:pPr indent="-194310" lvl="0" marL="274320" rtl="0" algn="l">
              <a:lnSpc>
                <a:spcPct val="115000"/>
              </a:lnSpc>
              <a:spcBef>
                <a:spcPts val="0"/>
              </a:spcBef>
              <a:spcAft>
                <a:spcPts val="0"/>
              </a:spcAft>
              <a:buSzPts val="900"/>
              <a:buFont typeface="Roboto Mono"/>
              <a:buChar char="●"/>
            </a:pPr>
            <a:r>
              <a:rPr b="1" lang="en" sz="900">
                <a:latin typeface="Roboto Mono"/>
                <a:ea typeface="Roboto Mono"/>
                <a:cs typeface="Roboto Mono"/>
                <a:sym typeface="Roboto Mono"/>
              </a:rPr>
              <a:t>Internal network - </a:t>
            </a:r>
            <a:r>
              <a:rPr lang="en" sz="900">
                <a:latin typeface="Roboto Mono"/>
                <a:ea typeface="Roboto Mono"/>
                <a:cs typeface="Roboto Mono"/>
                <a:sym typeface="Roboto Mono"/>
              </a:rPr>
              <a:t>Redshift takes advantage of high-bandwidth connections, close proximity, and custom communication protocols to provide private, very high-speed network communication between the leader node and compute nodes. The compute nodes run on a separate, isolated network that client applications never access directly.</a:t>
            </a:r>
            <a:endParaRPr sz="900">
              <a:latin typeface="Roboto Mono"/>
              <a:ea typeface="Roboto Mono"/>
              <a:cs typeface="Roboto Mono"/>
              <a:sym typeface="Roboto Mono"/>
            </a:endParaRPr>
          </a:p>
          <a:p>
            <a:pPr indent="-194310" lvl="0" marL="274320" rtl="0" algn="l">
              <a:lnSpc>
                <a:spcPct val="115000"/>
              </a:lnSpc>
              <a:spcBef>
                <a:spcPts val="0"/>
              </a:spcBef>
              <a:spcAft>
                <a:spcPts val="0"/>
              </a:spcAft>
              <a:buSzPts val="900"/>
              <a:buFont typeface="Roboto Mono"/>
              <a:buChar char="●"/>
            </a:pPr>
            <a:r>
              <a:rPr b="1" lang="en" sz="900">
                <a:latin typeface="Roboto Mono"/>
                <a:ea typeface="Roboto Mono"/>
                <a:cs typeface="Roboto Mono"/>
                <a:sym typeface="Roboto Mono"/>
              </a:rPr>
              <a:t>Databases - </a:t>
            </a:r>
            <a:r>
              <a:rPr lang="en" sz="900">
                <a:latin typeface="Roboto Mono"/>
                <a:ea typeface="Roboto Mono"/>
                <a:cs typeface="Roboto Mono"/>
                <a:sym typeface="Roboto Mono"/>
              </a:rPr>
              <a:t>A cluster contains one or more databases. User data is stored on the compute nodes. As compared to OLTP, Redshift is optimized for high-performance analysis and reporting of very large datasets.</a:t>
            </a:r>
            <a:endParaRPr sz="900">
              <a:latin typeface="Roboto Mono"/>
              <a:ea typeface="Roboto Mono"/>
              <a:cs typeface="Roboto Mono"/>
              <a:sym typeface="Roboto Mono"/>
            </a:endParaRPr>
          </a:p>
        </p:txBody>
      </p:sp>
      <p:sp>
        <p:nvSpPr>
          <p:cNvPr id="194" name="Google Shape;194;p29"/>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 Redshift - Introduction</a:t>
            </a:r>
            <a:endParaRPr sz="18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30"/>
          <p:cNvPicPr preferRelativeResize="0"/>
          <p:nvPr/>
        </p:nvPicPr>
        <p:blipFill>
          <a:blip r:embed="rId3">
            <a:alphaModFix/>
          </a:blip>
          <a:stretch>
            <a:fillRect/>
          </a:stretch>
        </p:blipFill>
        <p:spPr>
          <a:xfrm>
            <a:off x="1638300" y="671513"/>
            <a:ext cx="5867400" cy="4105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1"/>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 Redshift - Performance characteristics</a:t>
            </a:r>
            <a:endParaRPr sz="1800">
              <a:solidFill>
                <a:schemeClr val="dk1"/>
              </a:solidFill>
              <a:latin typeface="Roboto"/>
              <a:ea typeface="Roboto"/>
              <a:cs typeface="Roboto"/>
              <a:sym typeface="Roboto"/>
            </a:endParaRPr>
          </a:p>
        </p:txBody>
      </p:sp>
      <p:sp>
        <p:nvSpPr>
          <p:cNvPr id="205" name="Google Shape;205;p31"/>
          <p:cNvSpPr txBox="1"/>
          <p:nvPr/>
        </p:nvSpPr>
        <p:spPr>
          <a:xfrm>
            <a:off x="304800" y="838200"/>
            <a:ext cx="7998000" cy="3000000"/>
          </a:xfrm>
          <a:prstGeom prst="rect">
            <a:avLst/>
          </a:prstGeom>
          <a:noFill/>
          <a:ln>
            <a:noFill/>
          </a:ln>
        </p:spPr>
        <p:txBody>
          <a:bodyPr anchorCtr="0" anchor="t" bIns="91425" lIns="91425" spcFirstLastPara="1" rIns="91425" wrap="square" tIns="91425">
            <a:noAutofit/>
          </a:bodyPr>
          <a:lstStyle/>
          <a:p>
            <a:pPr indent="-121920" lvl="0" marL="274320" rtl="0" algn="l">
              <a:spcBef>
                <a:spcPts val="0"/>
              </a:spcBef>
              <a:spcAft>
                <a:spcPts val="0"/>
              </a:spcAft>
              <a:buClr>
                <a:srgbClr val="FF00FF"/>
              </a:buClr>
              <a:buSzPts val="1200"/>
              <a:buFont typeface="Roboto Mono"/>
              <a:buChar char="➔"/>
            </a:pPr>
            <a:r>
              <a:rPr lang="en" sz="1200">
                <a:solidFill>
                  <a:srgbClr val="FF00FF"/>
                </a:solidFill>
                <a:latin typeface="Roboto Mono"/>
                <a:ea typeface="Roboto Mono"/>
                <a:cs typeface="Roboto Mono"/>
                <a:sym typeface="Roboto Mono"/>
              </a:rPr>
              <a:t>Massively Parallel Processing:</a:t>
            </a:r>
            <a:endParaRPr sz="1200">
              <a:solidFill>
                <a:srgbClr val="FF00FF"/>
              </a:solidFill>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Multiple compute nodes handle all query processing leading up to final result aggregation, with each core of each node executing the same compiled query segments on portions of the entire data. By selecting an appropriate distribution key for each table, you can optimize the distribution of data to balance the workload and minimize movement of data from node to node.</a:t>
            </a:r>
            <a:endParaRPr sz="1000">
              <a:latin typeface="Roboto Mono"/>
              <a:ea typeface="Roboto Mono"/>
              <a:cs typeface="Roboto Mono"/>
              <a:sym typeface="Roboto Mono"/>
            </a:endParaRPr>
          </a:p>
          <a:p>
            <a:pPr indent="0" lvl="0" marL="914400" rtl="0" algn="l">
              <a:spcBef>
                <a:spcPts val="0"/>
              </a:spcBef>
              <a:spcAft>
                <a:spcPts val="0"/>
              </a:spcAft>
              <a:buNone/>
            </a:pPr>
            <a:r>
              <a:t/>
            </a:r>
            <a:endParaRPr sz="1200">
              <a:latin typeface="Roboto Mono"/>
              <a:ea typeface="Roboto Mono"/>
              <a:cs typeface="Roboto Mono"/>
              <a:sym typeface="Roboto Mono"/>
            </a:endParaRPr>
          </a:p>
          <a:p>
            <a:pPr indent="-121920" lvl="0" marL="274320" rtl="0" algn="l">
              <a:spcBef>
                <a:spcPts val="0"/>
              </a:spcBef>
              <a:spcAft>
                <a:spcPts val="0"/>
              </a:spcAft>
              <a:buClr>
                <a:srgbClr val="FF00FF"/>
              </a:buClr>
              <a:buSzPts val="1200"/>
              <a:buFont typeface="Roboto Mono"/>
              <a:buChar char="➔"/>
            </a:pPr>
            <a:r>
              <a:rPr lang="en" sz="1200">
                <a:solidFill>
                  <a:srgbClr val="FF00FF"/>
                </a:solidFill>
                <a:latin typeface="Roboto Mono"/>
                <a:ea typeface="Roboto Mono"/>
                <a:cs typeface="Roboto Mono"/>
                <a:sym typeface="Roboto Mono"/>
              </a:rPr>
              <a:t>Columnar Data Storage  </a:t>
            </a:r>
            <a:endParaRPr sz="1200">
              <a:solidFill>
                <a:srgbClr val="FF00FF"/>
              </a:solidFill>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Storing database table information in a columnar fashion reduces the number of disk I/O requests and reduces the amount of data you need to load from disk. Loading less data into memory enables  Redshift to perform more in-memory processing when executing queries.</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When columns are sorted appropriately, the query processor is able to rapidly filter out a large subset of data blocks.</a:t>
            </a:r>
            <a:endParaRPr sz="1000">
              <a:latin typeface="Roboto Mono"/>
              <a:ea typeface="Roboto Mono"/>
              <a:cs typeface="Roboto Mono"/>
              <a:sym typeface="Roboto Mono"/>
            </a:endParaRPr>
          </a:p>
          <a:p>
            <a:pPr indent="457200" lvl="0" marL="0" rtl="0" algn="l">
              <a:spcBef>
                <a:spcPts val="0"/>
              </a:spcBef>
              <a:spcAft>
                <a:spcPts val="0"/>
              </a:spcAft>
              <a:buNone/>
            </a:pPr>
            <a:r>
              <a:rPr b="1" lang="en" sz="1000">
                <a:latin typeface="Roboto Mono"/>
                <a:ea typeface="Roboto Mono"/>
                <a:cs typeface="Roboto Mono"/>
                <a:sym typeface="Roboto Mono"/>
              </a:rPr>
              <a:t>Choose the Best Sort Key:</a:t>
            </a:r>
            <a:endParaRPr b="1" sz="1000">
              <a:latin typeface="Roboto Mono"/>
              <a:ea typeface="Roboto Mono"/>
              <a:cs typeface="Roboto Mono"/>
              <a:sym typeface="Roboto Mono"/>
            </a:endParaRPr>
          </a:p>
          <a:p>
            <a:pPr indent="0" lvl="0" marL="457200" rtl="0" algn="l">
              <a:spcBef>
                <a:spcPts val="0"/>
              </a:spcBef>
              <a:spcAft>
                <a:spcPts val="0"/>
              </a:spcAft>
              <a:buNone/>
            </a:pPr>
            <a:r>
              <a:rPr lang="en" sz="1000">
                <a:latin typeface="Roboto Mono"/>
                <a:ea typeface="Roboto Mono"/>
                <a:cs typeface="Roboto Mono"/>
                <a:sym typeface="Roboto Mono"/>
              </a:rPr>
              <a:t>Redshift stores your data on disk in sorted order according to the sort key. The Redshift query optimizer uses sort order when it determines optimal query plans.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If recent data is queried most frequently, specify the timestamp column as the leading column for the sort key.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If you do frequent range filtering or equality filtering on one column, specify that column as the sort key.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If you frequently join a table, specify the join column as both the sort key and the distribution key. Doing this enables the query optimizer to choose a sort merge join instead of a slower hash join. Because the data is already sorted on the join key, the query optimizer can bypass the sort phase of the sort merge join.</a:t>
            </a:r>
            <a:endParaRPr sz="1200">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1DA"/>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Oswald"/>
                <a:ea typeface="Oswald"/>
                <a:cs typeface="Oswald"/>
                <a:sym typeface="Oswald"/>
              </a:rPr>
              <a:t>Kinesis</a:t>
            </a:r>
            <a:endParaRPr sz="2400">
              <a:solidFill>
                <a:srgbClr val="434343"/>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2"/>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 Redshift - Performance characteristics</a:t>
            </a:r>
            <a:endParaRPr sz="1800">
              <a:solidFill>
                <a:schemeClr val="dk1"/>
              </a:solidFill>
              <a:latin typeface="Roboto"/>
              <a:ea typeface="Roboto"/>
              <a:cs typeface="Roboto"/>
              <a:sym typeface="Roboto"/>
            </a:endParaRPr>
          </a:p>
        </p:txBody>
      </p:sp>
      <p:sp>
        <p:nvSpPr>
          <p:cNvPr id="211" name="Google Shape;211;p32"/>
          <p:cNvSpPr txBox="1"/>
          <p:nvPr/>
        </p:nvSpPr>
        <p:spPr>
          <a:xfrm>
            <a:off x="304800" y="838200"/>
            <a:ext cx="8454300" cy="3000000"/>
          </a:xfrm>
          <a:prstGeom prst="rect">
            <a:avLst/>
          </a:prstGeom>
          <a:noFill/>
          <a:ln>
            <a:noFill/>
          </a:ln>
        </p:spPr>
        <p:txBody>
          <a:bodyPr anchorCtr="0" anchor="t" bIns="91425" lIns="91425" spcFirstLastPara="1" rIns="91425" wrap="square" tIns="91425">
            <a:noAutofit/>
          </a:bodyPr>
          <a:lstStyle/>
          <a:p>
            <a:pPr indent="-121920" lvl="0" marL="274320" rtl="0" algn="l">
              <a:spcBef>
                <a:spcPts val="0"/>
              </a:spcBef>
              <a:spcAft>
                <a:spcPts val="0"/>
              </a:spcAft>
              <a:buClr>
                <a:srgbClr val="FF00FF"/>
              </a:buClr>
              <a:buSzPts val="1200"/>
              <a:buFont typeface="Roboto Mono"/>
              <a:buChar char="➔"/>
            </a:pPr>
            <a:r>
              <a:rPr lang="en" sz="1200">
                <a:solidFill>
                  <a:srgbClr val="FF00FF"/>
                </a:solidFill>
                <a:latin typeface="Roboto Mono"/>
                <a:ea typeface="Roboto Mono"/>
                <a:cs typeface="Roboto Mono"/>
                <a:sym typeface="Roboto Mono"/>
              </a:rPr>
              <a:t>Data Compression </a:t>
            </a:r>
            <a:endParaRPr sz="1200">
              <a:solidFill>
                <a:srgbClr val="FF00FF"/>
              </a:solidFill>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Data compression reduces storage requirements, thereby reducing disk I/O, which improves query performance.</a:t>
            </a:r>
            <a:endParaRPr sz="10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121920" lvl="0" marL="274320" rtl="0" algn="l">
              <a:spcBef>
                <a:spcPts val="0"/>
              </a:spcBef>
              <a:spcAft>
                <a:spcPts val="0"/>
              </a:spcAft>
              <a:buClr>
                <a:srgbClr val="FF00FF"/>
              </a:buClr>
              <a:buSzPts val="1200"/>
              <a:buFont typeface="Roboto Mono"/>
              <a:buChar char="➔"/>
            </a:pPr>
            <a:r>
              <a:rPr lang="en" sz="1200">
                <a:solidFill>
                  <a:srgbClr val="FF00FF"/>
                </a:solidFill>
                <a:latin typeface="Roboto Mono"/>
                <a:ea typeface="Roboto Mono"/>
                <a:cs typeface="Roboto Mono"/>
                <a:sym typeface="Roboto Mono"/>
              </a:rPr>
              <a:t>Query Optimizer  </a:t>
            </a:r>
            <a:endParaRPr sz="1200">
              <a:solidFill>
                <a:srgbClr val="FF00FF"/>
              </a:solidFill>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The Redshift query optimizer implements significant enhancements and extensions for processing complex analytic queries that often include multi-table joins, subqueries, and aggregation.</a:t>
            </a:r>
            <a:endParaRPr sz="1000">
              <a:latin typeface="Roboto Mono"/>
              <a:ea typeface="Roboto Mono"/>
              <a:cs typeface="Roboto Mono"/>
              <a:sym typeface="Roboto Mono"/>
            </a:endParaRPr>
          </a:p>
          <a:p>
            <a:pPr indent="0" lvl="0" marL="457200" rtl="0" algn="l">
              <a:spcBef>
                <a:spcPts val="0"/>
              </a:spcBef>
              <a:spcAft>
                <a:spcPts val="0"/>
              </a:spcAft>
              <a:buNone/>
            </a:pPr>
            <a:r>
              <a:t/>
            </a:r>
            <a:endParaRPr sz="1200">
              <a:latin typeface="Roboto Mono"/>
              <a:ea typeface="Roboto Mono"/>
              <a:cs typeface="Roboto Mono"/>
              <a:sym typeface="Roboto Mono"/>
            </a:endParaRPr>
          </a:p>
          <a:p>
            <a:pPr indent="-121920" lvl="0" marL="274320" rtl="0" algn="l">
              <a:spcBef>
                <a:spcPts val="0"/>
              </a:spcBef>
              <a:spcAft>
                <a:spcPts val="0"/>
              </a:spcAft>
              <a:buClr>
                <a:srgbClr val="FF00FF"/>
              </a:buClr>
              <a:buSzPts val="1200"/>
              <a:buFont typeface="Roboto Mono"/>
              <a:buChar char="➔"/>
            </a:pPr>
            <a:r>
              <a:rPr lang="en" sz="1200">
                <a:solidFill>
                  <a:srgbClr val="FF00FF"/>
                </a:solidFill>
                <a:latin typeface="Roboto Mono"/>
                <a:ea typeface="Roboto Mono"/>
                <a:cs typeface="Roboto Mono"/>
                <a:sym typeface="Roboto Mono"/>
              </a:rPr>
              <a:t>Result Caching  </a:t>
            </a:r>
            <a:endParaRPr sz="1200">
              <a:solidFill>
                <a:srgbClr val="FF00FF"/>
              </a:solidFill>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To reduce query execution time and improve system performance, Redshift caches the results of certain types of queries in memory on the leader node. If a match is found in the result cache, Redshift uses the cached results and doesn’t execute the query. Result caching is transparent to the user and is is enabled by default.  Redshift uses cached results for a new query when all of the following are true: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The user submitting the query has access privilege to the objects used in the query.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The table or views in the query haven't been modified.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The query doesn't use a function that must be evaluated each time it's run, such as GETDATE.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The query doesn't reference Redshift Spectrum external tables.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Configuration parameters that might affect query results are unchanged.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The query syntactically matches the cached query.</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a:p>
            <a:pPr indent="-121920" lvl="0" marL="274320" rtl="0" algn="l">
              <a:spcBef>
                <a:spcPts val="0"/>
              </a:spcBef>
              <a:spcAft>
                <a:spcPts val="0"/>
              </a:spcAft>
              <a:buClr>
                <a:srgbClr val="FF00FF"/>
              </a:buClr>
              <a:buSzPts val="1200"/>
              <a:buFont typeface="Roboto Mono"/>
              <a:buChar char="➔"/>
            </a:pPr>
            <a:r>
              <a:rPr lang="en" sz="1200">
                <a:solidFill>
                  <a:srgbClr val="FF00FF"/>
                </a:solidFill>
                <a:latin typeface="Roboto Mono"/>
                <a:ea typeface="Roboto Mono"/>
                <a:cs typeface="Roboto Mono"/>
                <a:sym typeface="Roboto Mono"/>
              </a:rPr>
              <a:t>Compiled Code</a:t>
            </a:r>
            <a:endParaRPr sz="1200">
              <a:solidFill>
                <a:srgbClr val="FF00FF"/>
              </a:solidFill>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The leader node distributes fully optimized compiled code across all of the nodes of a cluster. Compiling the query eliminates the overhead associated with an interpreter and therefore increases the execution speed, especially for complex queries. The compiled code is cached and shared across sessions on the same cluster, so subsequent executions of the same query will be faster, often even with different parameters.</a:t>
            </a:r>
            <a:endParaRPr sz="10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 Using Redshift with other AWS services</a:t>
            </a:r>
            <a:endParaRPr sz="1800">
              <a:solidFill>
                <a:schemeClr val="dk1"/>
              </a:solidFill>
              <a:latin typeface="Roboto"/>
              <a:ea typeface="Roboto"/>
              <a:cs typeface="Roboto"/>
              <a:sym typeface="Roboto"/>
            </a:endParaRPr>
          </a:p>
        </p:txBody>
      </p:sp>
      <p:sp>
        <p:nvSpPr>
          <p:cNvPr id="217" name="Google Shape;217;p33"/>
          <p:cNvSpPr txBox="1"/>
          <p:nvPr/>
        </p:nvSpPr>
        <p:spPr>
          <a:xfrm>
            <a:off x="228600" y="838200"/>
            <a:ext cx="8683200" cy="3000000"/>
          </a:xfrm>
          <a:prstGeom prst="rect">
            <a:avLst/>
          </a:prstGeom>
          <a:noFill/>
          <a:ln>
            <a:noFill/>
          </a:ln>
        </p:spPr>
        <p:txBody>
          <a:bodyPr anchorCtr="0" anchor="t" bIns="91425" lIns="91425" spcFirstLastPara="1" rIns="91425" wrap="square" tIns="91425">
            <a:noAutofit/>
          </a:bodyPr>
          <a:lstStyle/>
          <a:p>
            <a:pPr indent="-109219" lvl="0" marL="182880" rtl="0" algn="l">
              <a:spcBef>
                <a:spcPts val="0"/>
              </a:spcBef>
              <a:spcAft>
                <a:spcPts val="0"/>
              </a:spcAft>
              <a:buClr>
                <a:srgbClr val="9900FF"/>
              </a:buClr>
              <a:buSzPts val="1000"/>
              <a:buFont typeface="Roboto Mono"/>
              <a:buChar char="●"/>
            </a:pPr>
            <a:r>
              <a:rPr lang="en" sz="1000">
                <a:solidFill>
                  <a:srgbClr val="9900FF"/>
                </a:solidFill>
                <a:latin typeface="Roboto Mono"/>
                <a:ea typeface="Roboto Mono"/>
                <a:cs typeface="Roboto Mono"/>
                <a:sym typeface="Roboto Mono"/>
              </a:rPr>
              <a:t>Moving Data Between Redshift and S3: </a:t>
            </a:r>
            <a:endParaRPr sz="1000">
              <a:solidFill>
                <a:srgbClr val="9900FF"/>
              </a:solidFill>
              <a:latin typeface="Roboto Mono"/>
              <a:ea typeface="Roboto Mono"/>
              <a:cs typeface="Roboto Mono"/>
              <a:sym typeface="Roboto Mono"/>
            </a:endParaRPr>
          </a:p>
          <a:p>
            <a:pPr indent="0" lvl="0" marL="457200" rtl="0" algn="l">
              <a:spcBef>
                <a:spcPts val="0"/>
              </a:spcBef>
              <a:spcAft>
                <a:spcPts val="0"/>
              </a:spcAft>
              <a:buNone/>
            </a:pPr>
            <a:r>
              <a:rPr lang="en" sz="1000">
                <a:latin typeface="Roboto Mono"/>
                <a:ea typeface="Roboto Mono"/>
                <a:cs typeface="Roboto Mono"/>
                <a:sym typeface="Roboto Mono"/>
              </a:rPr>
              <a:t> Simple Storage Service ( S3) is a web service that stores data in the cloud.  Redshift leverages parallel processing to read and load data from multiple data files stored in  S3 buckets. You can also use parallel processing to export data from your  Redshift data warehouse to multiple data files on  S3. </a:t>
            </a:r>
            <a:endParaRPr sz="1000">
              <a:latin typeface="Roboto Mono"/>
              <a:ea typeface="Roboto Mono"/>
              <a:cs typeface="Roboto Mono"/>
              <a:sym typeface="Roboto Mono"/>
            </a:endParaRPr>
          </a:p>
          <a:p>
            <a:pPr indent="-109219" lvl="0" marL="182880" rtl="0" algn="l">
              <a:spcBef>
                <a:spcPts val="1000"/>
              </a:spcBef>
              <a:spcAft>
                <a:spcPts val="0"/>
              </a:spcAft>
              <a:buClr>
                <a:srgbClr val="9900FF"/>
              </a:buClr>
              <a:buSzPts val="1000"/>
              <a:buFont typeface="Roboto Mono"/>
              <a:buChar char="●"/>
            </a:pPr>
            <a:r>
              <a:rPr lang="en" sz="1000">
                <a:solidFill>
                  <a:srgbClr val="9900FF"/>
                </a:solidFill>
                <a:latin typeface="Roboto Mono"/>
                <a:ea typeface="Roboto Mono"/>
                <a:cs typeface="Roboto Mono"/>
                <a:sym typeface="Roboto Mono"/>
              </a:rPr>
              <a:t>Using  Redshift with  DynamoDB:</a:t>
            </a:r>
            <a:endParaRPr sz="1000">
              <a:solidFill>
                <a:srgbClr val="9900FF"/>
              </a:solidFill>
              <a:latin typeface="Roboto Mono"/>
              <a:ea typeface="Roboto Mono"/>
              <a:cs typeface="Roboto Mono"/>
              <a:sym typeface="Roboto Mono"/>
            </a:endParaRPr>
          </a:p>
          <a:p>
            <a:pPr indent="0" lvl="0" marL="457200" rtl="0" algn="l">
              <a:spcBef>
                <a:spcPts val="0"/>
              </a:spcBef>
              <a:spcAft>
                <a:spcPts val="0"/>
              </a:spcAft>
              <a:buNone/>
            </a:pPr>
            <a:r>
              <a:rPr lang="en" sz="1000">
                <a:latin typeface="Roboto Mono"/>
                <a:ea typeface="Roboto Mono"/>
                <a:cs typeface="Roboto Mono"/>
                <a:sym typeface="Roboto Mono"/>
              </a:rPr>
              <a:t> DynamoDB is a fully managed NoSQL database service. You can use the COPY command to load an  Redshift table with data from a single  DynamoDB table. </a:t>
            </a:r>
            <a:endParaRPr sz="1000">
              <a:latin typeface="Roboto Mono"/>
              <a:ea typeface="Roboto Mono"/>
              <a:cs typeface="Roboto Mono"/>
              <a:sym typeface="Roboto Mono"/>
            </a:endParaRPr>
          </a:p>
          <a:p>
            <a:pPr indent="-109219" lvl="0" marL="182880" rtl="0" algn="l">
              <a:spcBef>
                <a:spcPts val="1000"/>
              </a:spcBef>
              <a:spcAft>
                <a:spcPts val="0"/>
              </a:spcAft>
              <a:buClr>
                <a:srgbClr val="9900FF"/>
              </a:buClr>
              <a:buSzPts val="1000"/>
              <a:buFont typeface="Roboto Mono"/>
              <a:buChar char="●"/>
            </a:pPr>
            <a:r>
              <a:rPr lang="en" sz="1000">
                <a:solidFill>
                  <a:srgbClr val="9900FF"/>
                </a:solidFill>
                <a:latin typeface="Roboto Mono"/>
                <a:ea typeface="Roboto Mono"/>
                <a:cs typeface="Roboto Mono"/>
                <a:sym typeface="Roboto Mono"/>
              </a:rPr>
              <a:t>Importing Data from Remote Hosts over SSH:</a:t>
            </a:r>
            <a:endParaRPr sz="1000">
              <a:solidFill>
                <a:srgbClr val="9900FF"/>
              </a:solidFill>
              <a:latin typeface="Roboto Mono"/>
              <a:ea typeface="Roboto Mono"/>
              <a:cs typeface="Roboto Mono"/>
              <a:sym typeface="Roboto Mono"/>
            </a:endParaRPr>
          </a:p>
          <a:p>
            <a:pPr indent="0" lvl="0" marL="457200" rtl="0" algn="l">
              <a:spcBef>
                <a:spcPts val="0"/>
              </a:spcBef>
              <a:spcAft>
                <a:spcPts val="0"/>
              </a:spcAft>
              <a:buNone/>
            </a:pPr>
            <a:r>
              <a:rPr lang="en" sz="1000">
                <a:latin typeface="Roboto Mono"/>
                <a:ea typeface="Roboto Mono"/>
                <a:cs typeface="Roboto Mono"/>
                <a:sym typeface="Roboto Mono"/>
              </a:rPr>
              <a:t>You can use the COPY command in  Redshift to load data from one or more remote hosts, such as  EMR clusters,  EC2 instances, or other computers. COPY connects to the remote hosts using SSH and executes commands on the remote hosts to generate data.  Redshift supports multiple simultaneous connections. The COPY command reads and loads the output from multiple host sources in parallel. </a:t>
            </a:r>
            <a:endParaRPr sz="1000">
              <a:latin typeface="Roboto Mono"/>
              <a:ea typeface="Roboto Mono"/>
              <a:cs typeface="Roboto Mono"/>
              <a:sym typeface="Roboto Mono"/>
            </a:endParaRPr>
          </a:p>
          <a:p>
            <a:pPr indent="-109219" lvl="0" marL="182880" rtl="0" algn="l">
              <a:spcBef>
                <a:spcPts val="1000"/>
              </a:spcBef>
              <a:spcAft>
                <a:spcPts val="0"/>
              </a:spcAft>
              <a:buClr>
                <a:srgbClr val="9900FF"/>
              </a:buClr>
              <a:buSzPts val="1000"/>
              <a:buFont typeface="Roboto Mono"/>
              <a:buChar char="●"/>
            </a:pPr>
            <a:r>
              <a:rPr lang="en" sz="1000">
                <a:solidFill>
                  <a:srgbClr val="9900FF"/>
                </a:solidFill>
                <a:latin typeface="Roboto Mono"/>
                <a:ea typeface="Roboto Mono"/>
                <a:cs typeface="Roboto Mono"/>
                <a:sym typeface="Roboto Mono"/>
              </a:rPr>
              <a:t>Automating Data Loads Using AWS Data Pipeline:</a:t>
            </a:r>
            <a:endParaRPr sz="1000">
              <a:solidFill>
                <a:srgbClr val="9900FF"/>
              </a:solidFill>
              <a:latin typeface="Roboto Mono"/>
              <a:ea typeface="Roboto Mono"/>
              <a:cs typeface="Roboto Mono"/>
              <a:sym typeface="Roboto Mono"/>
            </a:endParaRPr>
          </a:p>
          <a:p>
            <a:pPr indent="0" lvl="0" marL="457200" rtl="0" algn="l">
              <a:spcBef>
                <a:spcPts val="0"/>
              </a:spcBef>
              <a:spcAft>
                <a:spcPts val="0"/>
              </a:spcAft>
              <a:buNone/>
            </a:pPr>
            <a:r>
              <a:rPr lang="en" sz="1000">
                <a:latin typeface="Roboto Mono"/>
                <a:ea typeface="Roboto Mono"/>
                <a:cs typeface="Roboto Mono"/>
                <a:sym typeface="Roboto Mono"/>
              </a:rPr>
              <a:t>You can use AWS Data Pipeline to automate data movement and transformation into and out of  Redshift. By using the built-in scheduling capabilities of AWS Data Pipeline, you can schedule and execute recurring jobs without having to write your own complex data transfer or transformation logic. For example, you can set up a recurring job to automatically copy data from  DynamoDB into  Redshift. </a:t>
            </a:r>
            <a:endParaRPr sz="1000">
              <a:latin typeface="Roboto Mono"/>
              <a:ea typeface="Roboto Mono"/>
              <a:cs typeface="Roboto Mono"/>
              <a:sym typeface="Roboto Mono"/>
            </a:endParaRPr>
          </a:p>
          <a:p>
            <a:pPr indent="-109219" lvl="0" marL="182880" rtl="0" algn="l">
              <a:spcBef>
                <a:spcPts val="1000"/>
              </a:spcBef>
              <a:spcAft>
                <a:spcPts val="0"/>
              </a:spcAft>
              <a:buClr>
                <a:srgbClr val="9900FF"/>
              </a:buClr>
              <a:buSzPts val="1000"/>
              <a:buFont typeface="Roboto Mono"/>
              <a:buChar char="●"/>
            </a:pPr>
            <a:r>
              <a:rPr lang="en" sz="1000">
                <a:solidFill>
                  <a:srgbClr val="9900FF"/>
                </a:solidFill>
                <a:latin typeface="Roboto Mono"/>
                <a:ea typeface="Roboto Mono"/>
                <a:cs typeface="Roboto Mono"/>
                <a:sym typeface="Roboto Mono"/>
              </a:rPr>
              <a:t>Migrating Data Using AWS Database Migration Service (AWS DMS):</a:t>
            </a:r>
            <a:endParaRPr sz="1000">
              <a:solidFill>
                <a:srgbClr val="9900FF"/>
              </a:solidFill>
              <a:latin typeface="Roboto Mono"/>
              <a:ea typeface="Roboto Mono"/>
              <a:cs typeface="Roboto Mono"/>
              <a:sym typeface="Roboto Mono"/>
            </a:endParaRPr>
          </a:p>
          <a:p>
            <a:pPr indent="0" lvl="0" marL="457200" rtl="0" algn="l">
              <a:spcBef>
                <a:spcPts val="0"/>
              </a:spcBef>
              <a:spcAft>
                <a:spcPts val="0"/>
              </a:spcAft>
              <a:buNone/>
            </a:pPr>
            <a:r>
              <a:rPr lang="en" sz="1000">
                <a:latin typeface="Roboto Mono"/>
                <a:ea typeface="Roboto Mono"/>
                <a:cs typeface="Roboto Mono"/>
                <a:sym typeface="Roboto Mono"/>
              </a:rPr>
              <a:t>You can migrate data to  Redshift using AWS Database Migration Service. AWS DMS can migrate your data to and from most widely used commercial and open-source databases such as Oracle, PostgreSQL, Microsoft SQL Server,  Redshift, Aurora, DynamoDB,  S3, MariaDB and MySQL</a:t>
            </a:r>
            <a:endParaRPr sz="1000">
              <a:latin typeface="Roboto Mono"/>
              <a:ea typeface="Roboto Mono"/>
              <a:cs typeface="Roboto Mono"/>
              <a:sym typeface="Roboto Mono"/>
            </a:endParaRPr>
          </a:p>
          <a:p>
            <a:pPr indent="0" lvl="0" marL="457200" rtl="0" algn="l">
              <a:spcBef>
                <a:spcPts val="0"/>
              </a:spcBef>
              <a:spcAft>
                <a:spcPts val="0"/>
              </a:spcAft>
              <a:buNone/>
            </a:pPr>
            <a:r>
              <a:t/>
            </a:r>
            <a:endParaRPr sz="1000">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txBox="1"/>
          <p:nvPr/>
        </p:nvSpPr>
        <p:spPr>
          <a:xfrm>
            <a:off x="304800" y="838200"/>
            <a:ext cx="8495700" cy="40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oboto Mono"/>
                <a:ea typeface="Roboto Mono"/>
                <a:cs typeface="Roboto Mono"/>
                <a:sym typeface="Roboto Mono"/>
              </a:rPr>
              <a:t>You can use WLM to define multiple query queues and to route queries to the appropriate queues at run time. For example, suppose that one group of users submits occasional complex, long-running queries that select and sort rows from several large tables. Another group frequently submits short queries that select only a few rows from one or two tables and run in a few seconds. In this situation, the short-running queries might have to wait in a queue for a long-running query to complete.</a:t>
            </a:r>
            <a:endParaRPr sz="900">
              <a:latin typeface="Roboto Mono"/>
              <a:ea typeface="Roboto Mono"/>
              <a:cs typeface="Roboto Mono"/>
              <a:sym typeface="Roboto Mono"/>
            </a:endParaRPr>
          </a:p>
          <a:p>
            <a:pPr indent="0" lvl="0" marL="0" rtl="0" algn="l">
              <a:lnSpc>
                <a:spcPct val="115000"/>
              </a:lnSpc>
              <a:spcBef>
                <a:spcPts val="1000"/>
              </a:spcBef>
              <a:spcAft>
                <a:spcPts val="0"/>
              </a:spcAft>
              <a:buNone/>
            </a:pPr>
            <a:r>
              <a:rPr lang="en" sz="900">
                <a:latin typeface="Roboto Mono"/>
                <a:ea typeface="Roboto Mono"/>
                <a:cs typeface="Roboto Mono"/>
                <a:sym typeface="Roboto Mono"/>
              </a:rPr>
              <a:t>With Concurrency Scaling, you can support virtually unlimited concurrent users and concurrent queries, with consistently fast query performance.</a:t>
            </a:r>
            <a:endParaRPr sz="900">
              <a:latin typeface="Roboto Mono"/>
              <a:ea typeface="Roboto Mono"/>
              <a:cs typeface="Roboto Mono"/>
              <a:sym typeface="Roboto Mono"/>
            </a:endParaRPr>
          </a:p>
          <a:p>
            <a:pPr indent="0" lvl="0" marL="0" rtl="0" algn="l">
              <a:lnSpc>
                <a:spcPct val="115000"/>
              </a:lnSpc>
              <a:spcBef>
                <a:spcPts val="1000"/>
              </a:spcBef>
              <a:spcAft>
                <a:spcPts val="0"/>
              </a:spcAft>
              <a:buNone/>
            </a:pPr>
            <a:r>
              <a:rPr lang="en" sz="900">
                <a:solidFill>
                  <a:srgbClr val="0000FF"/>
                </a:solidFill>
                <a:latin typeface="Roboto Mono"/>
                <a:ea typeface="Roboto Mono"/>
                <a:cs typeface="Roboto Mono"/>
                <a:sym typeface="Roboto Mono"/>
              </a:rPr>
              <a:t>Automatic WLM - </a:t>
            </a:r>
            <a:endParaRPr sz="900">
              <a:solidFill>
                <a:srgbClr val="0000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900">
                <a:latin typeface="Roboto Mono"/>
                <a:ea typeface="Roboto Mono"/>
                <a:cs typeface="Roboto Mono"/>
                <a:sym typeface="Roboto Mono"/>
              </a:rPr>
              <a:t>You can enable Redshift to manage how resources are divided to run concurrent queries with automatic WLM. Automatic WLM manages the resources required to run queries. Redshift determines how many concurrent queries and how much memory is allocated to each dispatched query.</a:t>
            </a:r>
            <a:endParaRPr sz="900">
              <a:latin typeface="Roboto Mono"/>
              <a:ea typeface="Roboto Mono"/>
              <a:cs typeface="Roboto Mono"/>
              <a:sym typeface="Roboto Mono"/>
            </a:endParaRPr>
          </a:p>
          <a:p>
            <a:pPr indent="0" lvl="0" marL="0" rtl="0" algn="l">
              <a:lnSpc>
                <a:spcPct val="115000"/>
              </a:lnSpc>
              <a:spcBef>
                <a:spcPts val="1000"/>
              </a:spcBef>
              <a:spcAft>
                <a:spcPts val="0"/>
              </a:spcAft>
              <a:buNone/>
            </a:pPr>
            <a:r>
              <a:rPr lang="en" sz="900">
                <a:solidFill>
                  <a:srgbClr val="0000FF"/>
                </a:solidFill>
                <a:latin typeface="Roboto Mono"/>
                <a:ea typeface="Roboto Mono"/>
                <a:cs typeface="Roboto Mono"/>
                <a:sym typeface="Roboto Mono"/>
              </a:rPr>
              <a:t>Manual WLM -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 sz="900">
                <a:latin typeface="Roboto Mono"/>
                <a:ea typeface="Roboto Mono"/>
                <a:cs typeface="Roboto Mono"/>
                <a:sym typeface="Roboto Mono"/>
              </a:rPr>
              <a:t>Alternatively, you can manage system performance and your users' experience by modifying your WLM configuration to create separate queues for the long-running queries and the short-running queries. At run time, you can route queries to these queues according to user groups or query groups.</a:t>
            </a:r>
            <a:endParaRPr sz="900">
              <a:latin typeface="Roboto Mono"/>
              <a:ea typeface="Roboto Mono"/>
              <a:cs typeface="Roboto Mono"/>
              <a:sym typeface="Roboto Mono"/>
            </a:endParaRPr>
          </a:p>
          <a:p>
            <a:pPr indent="0" lvl="0" marL="0" rtl="0" algn="l">
              <a:lnSpc>
                <a:spcPct val="100000"/>
              </a:lnSpc>
              <a:spcBef>
                <a:spcPts val="1200"/>
              </a:spcBef>
              <a:spcAft>
                <a:spcPts val="0"/>
              </a:spcAft>
              <a:buNone/>
            </a:pPr>
            <a:r>
              <a:rPr b="1" lang="en" sz="900">
                <a:latin typeface="Roboto Mono"/>
                <a:ea typeface="Roboto Mono"/>
                <a:cs typeface="Roboto Mono"/>
                <a:sym typeface="Roboto Mono"/>
              </a:rPr>
              <a:t>Configuration: </a:t>
            </a:r>
            <a:r>
              <a:rPr lang="en" sz="900">
                <a:latin typeface="Roboto Mono"/>
                <a:ea typeface="Roboto Mono"/>
                <a:cs typeface="Roboto Mono"/>
                <a:sym typeface="Roboto Mono"/>
              </a:rPr>
              <a:t>WLM is part of </a:t>
            </a:r>
            <a:r>
              <a:rPr b="1" i="1" lang="en" sz="900">
                <a:solidFill>
                  <a:srgbClr val="0000FF"/>
                </a:solidFill>
                <a:latin typeface="Roboto Mono"/>
                <a:ea typeface="Roboto Mono"/>
                <a:cs typeface="Roboto Mono"/>
                <a:sym typeface="Roboto Mono"/>
              </a:rPr>
              <a:t>parameter group configuration</a:t>
            </a:r>
            <a:r>
              <a:rPr lang="en" sz="900">
                <a:latin typeface="Roboto Mono"/>
                <a:ea typeface="Roboto Mono"/>
                <a:cs typeface="Roboto Mono"/>
                <a:sym typeface="Roboto Mono"/>
              </a:rPr>
              <a:t>. A cluster uses the WLM configuration that is specified in its associated parameter group. When you create a parameter group, the default WLM configuration contains one queue that can run up to five queries concurrently. You can add additional queues and configure WLM properties in each of them if you want more control over query processing. Each queue that you add has the same default WLM configuration until you configure its properties.</a:t>
            </a:r>
            <a:endParaRPr sz="900">
              <a:latin typeface="Roboto Mono"/>
              <a:ea typeface="Roboto Mono"/>
              <a:cs typeface="Roboto Mono"/>
              <a:sym typeface="Roboto Mono"/>
            </a:endParaRPr>
          </a:p>
          <a:p>
            <a:pPr indent="0" lvl="0" marL="0" rtl="0" algn="l">
              <a:lnSpc>
                <a:spcPct val="100000"/>
              </a:lnSpc>
              <a:spcBef>
                <a:spcPts val="1200"/>
              </a:spcBef>
              <a:spcAft>
                <a:spcPts val="1000"/>
              </a:spcAft>
              <a:buNone/>
            </a:pPr>
            <a:r>
              <a:t/>
            </a:r>
            <a:endParaRPr sz="900">
              <a:latin typeface="Roboto Mono"/>
              <a:ea typeface="Roboto Mono"/>
              <a:cs typeface="Roboto Mono"/>
              <a:sym typeface="Roboto Mono"/>
            </a:endParaRPr>
          </a:p>
        </p:txBody>
      </p:sp>
      <p:sp>
        <p:nvSpPr>
          <p:cNvPr id="223" name="Google Shape;223;p34"/>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 Redshift - Workload management (WLM)</a:t>
            </a:r>
            <a:endParaRPr sz="18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5"/>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Redshift - </a:t>
            </a:r>
            <a:r>
              <a:rPr lang="en" sz="1800"/>
              <a:t>Best practices for High-Performance ETL Processing (1/2)</a:t>
            </a:r>
            <a:endParaRPr sz="1800"/>
          </a:p>
          <a:p>
            <a:pPr indent="0" lvl="0" marL="0" marR="0" rtl="0" algn="l">
              <a:lnSpc>
                <a:spcPct val="115000"/>
              </a:lnSpc>
              <a:spcBef>
                <a:spcPts val="0"/>
              </a:spcBef>
              <a:spcAft>
                <a:spcPts val="0"/>
              </a:spcAft>
              <a:buNone/>
            </a:pPr>
            <a:r>
              <a:rPr lang="en" sz="900" u="sng">
                <a:solidFill>
                  <a:schemeClr val="hlink"/>
                </a:solidFill>
                <a:latin typeface="Roboto Mono"/>
                <a:ea typeface="Roboto Mono"/>
                <a:cs typeface="Roboto Mono"/>
                <a:sym typeface="Roboto Mono"/>
                <a:hlinkClick r:id="rId3"/>
              </a:rPr>
              <a:t>https://aws..com/blogs/big-data/top-8-best-practices-for-high-performance-etl-processing-using--redshift/</a:t>
            </a:r>
            <a:endParaRPr sz="9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sp>
        <p:nvSpPr>
          <p:cNvPr id="229" name="Google Shape;229;p35"/>
          <p:cNvSpPr txBox="1"/>
          <p:nvPr/>
        </p:nvSpPr>
        <p:spPr>
          <a:xfrm>
            <a:off x="304800" y="762000"/>
            <a:ext cx="8399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latin typeface="Roboto Mono"/>
                <a:ea typeface="Roboto Mono"/>
                <a:cs typeface="Roboto Mono"/>
                <a:sym typeface="Roboto Mono"/>
              </a:rPr>
              <a:t>An </a:t>
            </a:r>
            <a:r>
              <a:rPr lang="en" sz="1050">
                <a:solidFill>
                  <a:srgbClr val="005B86"/>
                </a:solidFill>
                <a:uFill>
                  <a:noFill/>
                </a:uFill>
                <a:latin typeface="Roboto Mono"/>
                <a:ea typeface="Roboto Mono"/>
                <a:cs typeface="Roboto Mono"/>
                <a:sym typeface="Roboto Mono"/>
                <a:hlinkClick r:id="rId4"/>
              </a:rPr>
              <a:t>ETL (Extract, Transform, Load)</a:t>
            </a:r>
            <a:r>
              <a:rPr lang="en" sz="1050">
                <a:solidFill>
                  <a:srgbClr val="333333"/>
                </a:solidFill>
                <a:latin typeface="Roboto Mono"/>
                <a:ea typeface="Roboto Mono"/>
                <a:cs typeface="Roboto Mono"/>
                <a:sym typeface="Roboto Mono"/>
              </a:rPr>
              <a:t> process enables you to load data from source systems into your data warehouse. This is typically executed as a batch or near-real-time ingest process to keep the data warehouse current and provide up-to-date analytical data to end users.</a:t>
            </a:r>
            <a:endParaRPr sz="1050">
              <a:solidFill>
                <a:srgbClr val="333333"/>
              </a:solidFill>
              <a:latin typeface="Roboto Mono"/>
              <a:ea typeface="Roboto Mono"/>
              <a:cs typeface="Roboto Mono"/>
              <a:sym typeface="Roboto Mono"/>
            </a:endParaRPr>
          </a:p>
          <a:p>
            <a:pPr indent="-109220" lvl="0" marL="274320" rtl="0" algn="l">
              <a:lnSpc>
                <a:spcPct val="115000"/>
              </a:lnSpc>
              <a:spcBef>
                <a:spcPts val="1100"/>
              </a:spcBef>
              <a:spcAft>
                <a:spcPts val="0"/>
              </a:spcAft>
              <a:buClr>
                <a:srgbClr val="0000FF"/>
              </a:buClr>
              <a:buSzPts val="1000"/>
              <a:buFont typeface="Roboto Mono"/>
              <a:buAutoNum type="arabicPeriod"/>
            </a:pPr>
            <a:r>
              <a:rPr lang="en" sz="1000">
                <a:solidFill>
                  <a:srgbClr val="0000FF"/>
                </a:solidFill>
                <a:latin typeface="Roboto Mono"/>
                <a:ea typeface="Roboto Mono"/>
                <a:cs typeface="Roboto Mono"/>
                <a:sym typeface="Roboto Mono"/>
              </a:rPr>
              <a:t>COPY data from multiple, evenly sized files.</a:t>
            </a:r>
            <a:endParaRPr sz="1000">
              <a:solidFill>
                <a:srgbClr val="0000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800">
                <a:solidFill>
                  <a:srgbClr val="333333"/>
                </a:solidFill>
                <a:latin typeface="Roboto Mono"/>
                <a:ea typeface="Roboto Mono"/>
                <a:cs typeface="Roboto Mono"/>
                <a:sym typeface="Roboto Mono"/>
              </a:rPr>
              <a:t>When you load data into Redshift, you should aim to have each slice do an equal amount of work. When you load the data from a single large file or multiple uneven sizes, some slices do more work than others. As a result, the process runs only as fast as the slowest, or most heavily loaded, slice. </a:t>
            </a:r>
            <a:endParaRPr sz="800">
              <a:solidFill>
                <a:srgbClr val="333333"/>
              </a:solidFill>
              <a:latin typeface="Roboto Mono"/>
              <a:ea typeface="Roboto Mono"/>
              <a:cs typeface="Roboto Mono"/>
              <a:sym typeface="Roboto Mono"/>
            </a:endParaRPr>
          </a:p>
          <a:p>
            <a:pPr indent="-109220" lvl="0" marL="274320" rtl="0" algn="l">
              <a:lnSpc>
                <a:spcPct val="115000"/>
              </a:lnSpc>
              <a:spcBef>
                <a:spcPts val="1100"/>
              </a:spcBef>
              <a:spcAft>
                <a:spcPts val="0"/>
              </a:spcAft>
              <a:buClr>
                <a:srgbClr val="0000FF"/>
              </a:buClr>
              <a:buSzPts val="1000"/>
              <a:buFont typeface="Roboto Mono"/>
              <a:buAutoNum type="arabicPeriod"/>
            </a:pPr>
            <a:r>
              <a:rPr lang="en" sz="1000">
                <a:solidFill>
                  <a:srgbClr val="0000FF"/>
                </a:solidFill>
                <a:latin typeface="Roboto Mono"/>
                <a:ea typeface="Roboto Mono"/>
                <a:cs typeface="Roboto Mono"/>
                <a:sym typeface="Roboto Mono"/>
              </a:rPr>
              <a:t>Use workload management to improve ETL runtimes.</a:t>
            </a:r>
            <a:endParaRPr sz="1000">
              <a:solidFill>
                <a:srgbClr val="0000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800">
                <a:solidFill>
                  <a:srgbClr val="333333"/>
                </a:solidFill>
                <a:latin typeface="Roboto Mono"/>
                <a:ea typeface="Roboto Mono"/>
                <a:cs typeface="Roboto Mono"/>
                <a:sym typeface="Roboto Mono"/>
              </a:rPr>
              <a:t>Use Redshift’s workload management (WLM) to define multiple queues dedicated to different workloads (for example, ETL versus reporting) and to manage the runtimes of queries.</a:t>
            </a:r>
            <a:r>
              <a:rPr lang="en" sz="1050">
                <a:solidFill>
                  <a:srgbClr val="333333"/>
                </a:solidFill>
              </a:rPr>
              <a:t> </a:t>
            </a:r>
            <a:endParaRPr sz="1000">
              <a:solidFill>
                <a:srgbClr val="333333"/>
              </a:solidFill>
              <a:latin typeface="Roboto Mono"/>
              <a:ea typeface="Roboto Mono"/>
              <a:cs typeface="Roboto Mono"/>
              <a:sym typeface="Roboto Mono"/>
            </a:endParaRPr>
          </a:p>
          <a:p>
            <a:pPr indent="-109220" lvl="0" marL="274320" rtl="0" algn="l">
              <a:lnSpc>
                <a:spcPct val="115000"/>
              </a:lnSpc>
              <a:spcBef>
                <a:spcPts val="1100"/>
              </a:spcBef>
              <a:spcAft>
                <a:spcPts val="0"/>
              </a:spcAft>
              <a:buClr>
                <a:srgbClr val="0000FF"/>
              </a:buClr>
              <a:buSzPts val="1000"/>
              <a:buFont typeface="Roboto Mono"/>
              <a:buAutoNum type="arabicPeriod"/>
            </a:pPr>
            <a:r>
              <a:rPr lang="en" sz="1000">
                <a:solidFill>
                  <a:srgbClr val="0000FF"/>
                </a:solidFill>
                <a:latin typeface="Roboto Mono"/>
                <a:ea typeface="Roboto Mono"/>
                <a:cs typeface="Roboto Mono"/>
                <a:sym typeface="Roboto Mono"/>
              </a:rPr>
              <a:t>Perform table maintenance regularly.</a:t>
            </a:r>
            <a:endParaRPr sz="1000">
              <a:solidFill>
                <a:srgbClr val="0000FF"/>
              </a:solidFill>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800">
                <a:solidFill>
                  <a:srgbClr val="333333"/>
                </a:solidFill>
                <a:latin typeface="Roboto Mono"/>
                <a:ea typeface="Roboto Mono"/>
                <a:cs typeface="Roboto Mono"/>
                <a:sym typeface="Roboto Mono"/>
              </a:rPr>
              <a:t>To get the best performance from your Redshift database, you must ensure that database tables regularly are VACUUMed and ANALYZEd. </a:t>
            </a:r>
            <a:endParaRPr sz="800">
              <a:solidFill>
                <a:srgbClr val="333333"/>
              </a:solidFill>
              <a:latin typeface="Roboto Mono"/>
              <a:ea typeface="Roboto Mono"/>
              <a:cs typeface="Roboto Mono"/>
              <a:sym typeface="Roboto Mono"/>
            </a:endParaRPr>
          </a:p>
          <a:p>
            <a:pPr indent="-109220" lvl="0" marL="274320" rtl="0" algn="l">
              <a:lnSpc>
                <a:spcPct val="115000"/>
              </a:lnSpc>
              <a:spcBef>
                <a:spcPts val="1100"/>
              </a:spcBef>
              <a:spcAft>
                <a:spcPts val="0"/>
              </a:spcAft>
              <a:buClr>
                <a:srgbClr val="0000FF"/>
              </a:buClr>
              <a:buSzPts val="1000"/>
              <a:buFont typeface="Roboto Mono"/>
              <a:buAutoNum type="arabicPeriod"/>
            </a:pPr>
            <a:r>
              <a:rPr lang="en" sz="1000">
                <a:solidFill>
                  <a:srgbClr val="0000FF"/>
                </a:solidFill>
                <a:latin typeface="Roboto Mono"/>
                <a:ea typeface="Roboto Mono"/>
                <a:cs typeface="Roboto Mono"/>
                <a:sym typeface="Roboto Mono"/>
              </a:rPr>
              <a:t>Perform multiple steps in a single transaction.</a:t>
            </a:r>
            <a:endParaRPr sz="1000">
              <a:solidFill>
                <a:srgbClr val="0000FF"/>
              </a:solidFill>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800">
                <a:solidFill>
                  <a:srgbClr val="333333"/>
                </a:solidFill>
                <a:latin typeface="Roboto Mono"/>
                <a:ea typeface="Roboto Mono"/>
                <a:cs typeface="Roboto Mono"/>
                <a:sym typeface="Roboto Mono"/>
              </a:rPr>
              <a:t>ETL transformation logic often spans multiple steps. Because commits in  Redshift are expensive, if each ETL step performs a commit, multiple concurrent ETL processes can take a long time to execute.</a:t>
            </a:r>
            <a:endParaRPr sz="800">
              <a:solidFill>
                <a:srgbClr val="333333"/>
              </a:solidFill>
              <a:latin typeface="Roboto Mono"/>
              <a:ea typeface="Roboto Mono"/>
              <a:cs typeface="Roboto Mono"/>
              <a:sym typeface="Roboto Mono"/>
            </a:endParaRPr>
          </a:p>
          <a:p>
            <a:pPr indent="0" lvl="0" marL="0" marR="0" rtl="0" algn="l">
              <a:lnSpc>
                <a:spcPct val="115000"/>
              </a:lnSpc>
              <a:spcBef>
                <a:spcPts val="1100"/>
              </a:spcBef>
              <a:spcAft>
                <a:spcPts val="0"/>
              </a:spcAft>
              <a:buNone/>
            </a:pPr>
            <a:r>
              <a:rPr lang="en" sz="1000">
                <a:solidFill>
                  <a:srgbClr val="0000FF"/>
                </a:solidFill>
                <a:latin typeface="Roboto Mono"/>
                <a:ea typeface="Roboto Mono"/>
                <a:cs typeface="Roboto Mono"/>
                <a:sym typeface="Roboto Mono"/>
              </a:rPr>
              <a:t>Use Time-Series Tables </a:t>
            </a:r>
            <a:endParaRPr sz="800">
              <a:solidFill>
                <a:srgbClr val="333333"/>
              </a:solidFill>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800">
                <a:solidFill>
                  <a:srgbClr val="333333"/>
                </a:solidFill>
                <a:latin typeface="Roboto Mono"/>
                <a:ea typeface="Roboto Mono"/>
                <a:cs typeface="Roboto Mono"/>
                <a:sym typeface="Roboto Mono"/>
              </a:rPr>
              <a:t>If your data has a fixed retention period, you can organize your data as a sequence of time-series tables. In such a sequence, each table is identical but contains data for different time ranges.</a:t>
            </a:r>
            <a:endParaRPr sz="800">
              <a:solidFill>
                <a:srgbClr val="333333"/>
              </a:solidFill>
              <a:latin typeface="Roboto Mono"/>
              <a:ea typeface="Roboto Mono"/>
              <a:cs typeface="Roboto Mono"/>
              <a:sym typeface="Roboto Mono"/>
            </a:endParaRPr>
          </a:p>
          <a:p>
            <a:pPr indent="0" lvl="0" marL="0" marR="0" rtl="0" algn="l">
              <a:lnSpc>
                <a:spcPct val="115000"/>
              </a:lnSpc>
              <a:spcBef>
                <a:spcPts val="1100"/>
              </a:spcBef>
              <a:spcAft>
                <a:spcPts val="0"/>
              </a:spcAft>
              <a:buNone/>
            </a:pPr>
            <a:r>
              <a:rPr lang="en" sz="1000">
                <a:solidFill>
                  <a:srgbClr val="0000FF"/>
                </a:solidFill>
                <a:latin typeface="Roboto Mono"/>
                <a:ea typeface="Roboto Mono"/>
                <a:cs typeface="Roboto Mono"/>
                <a:sym typeface="Roboto Mono"/>
              </a:rPr>
              <a:t>Use a Staging Table to Perform a Merge (Upsert):</a:t>
            </a:r>
            <a:endParaRPr sz="800">
              <a:solidFill>
                <a:srgbClr val="333333"/>
              </a:solidFill>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800">
                <a:solidFill>
                  <a:srgbClr val="333333"/>
                </a:solidFill>
                <a:latin typeface="Roboto Mono"/>
                <a:ea typeface="Roboto Mono"/>
                <a:cs typeface="Roboto Mono"/>
                <a:sym typeface="Roboto Mono"/>
              </a:rPr>
              <a:t>Redshift doesn't support a single merge statement (update or insert, also known as an upsert) to insert and update data from a single data source. To do a merge, load your data into a staging table and then join the staging table with your target table for an UPDATE statement and an INSERT statement.</a:t>
            </a:r>
            <a:endParaRPr sz="800">
              <a:solidFill>
                <a:srgbClr val="333333"/>
              </a:solidFill>
              <a:latin typeface="Roboto Mono"/>
              <a:ea typeface="Roboto Mono"/>
              <a:cs typeface="Roboto Mono"/>
              <a:sym typeface="Roboto Mono"/>
            </a:endParaRPr>
          </a:p>
          <a:p>
            <a:pPr indent="0" lvl="0" marL="0" marR="0" rtl="0" algn="l">
              <a:lnSpc>
                <a:spcPct val="115000"/>
              </a:lnSpc>
              <a:spcBef>
                <a:spcPts val="1100"/>
              </a:spcBef>
              <a:spcAft>
                <a:spcPts val="0"/>
              </a:spcAft>
              <a:buNone/>
            </a:pPr>
            <a:r>
              <a:t/>
            </a:r>
            <a:endParaRPr sz="800">
              <a:solidFill>
                <a:srgbClr val="333333"/>
              </a:solidFill>
              <a:latin typeface="Roboto Mono"/>
              <a:ea typeface="Roboto Mono"/>
              <a:cs typeface="Roboto Mono"/>
              <a:sym typeface="Roboto Mono"/>
            </a:endParaRPr>
          </a:p>
          <a:p>
            <a:pPr indent="0" lvl="0" marL="0" rtl="0" algn="l">
              <a:spcBef>
                <a:spcPts val="1100"/>
              </a:spcBef>
              <a:spcAft>
                <a:spcPts val="0"/>
              </a:spcAft>
              <a:buNone/>
            </a:pPr>
            <a:r>
              <a:t/>
            </a:r>
            <a:endParaRPr sz="1050">
              <a:solidFill>
                <a:srgbClr val="333333"/>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6"/>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Redshift - Best practices for High-Performance ETL Processing </a:t>
            </a:r>
            <a:r>
              <a:rPr lang="en" sz="1800"/>
              <a:t>(2/2)</a:t>
            </a:r>
            <a:endParaRPr sz="1800"/>
          </a:p>
          <a:p>
            <a:pPr indent="0" lvl="0" marL="0" marR="0" rtl="0" algn="l">
              <a:lnSpc>
                <a:spcPct val="115000"/>
              </a:lnSpc>
              <a:spcBef>
                <a:spcPts val="0"/>
              </a:spcBef>
              <a:spcAft>
                <a:spcPts val="0"/>
              </a:spcAft>
              <a:buNone/>
            </a:pPr>
            <a:r>
              <a:rPr lang="en" sz="900" u="sng">
                <a:solidFill>
                  <a:schemeClr val="hlink"/>
                </a:solidFill>
                <a:latin typeface="Roboto Mono"/>
                <a:ea typeface="Roboto Mono"/>
                <a:cs typeface="Roboto Mono"/>
                <a:sym typeface="Roboto Mono"/>
                <a:hlinkClick r:id="rId3"/>
              </a:rPr>
              <a:t>https://aws..com/blogs/big-data/top-8-best-practices-for-high-performance-etl-processing-using--redshift/</a:t>
            </a:r>
            <a:endParaRPr sz="9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sp>
        <p:nvSpPr>
          <p:cNvPr id="235" name="Google Shape;235;p36"/>
          <p:cNvSpPr txBox="1"/>
          <p:nvPr/>
        </p:nvSpPr>
        <p:spPr>
          <a:xfrm>
            <a:off x="304800" y="762000"/>
            <a:ext cx="8399100" cy="3000000"/>
          </a:xfrm>
          <a:prstGeom prst="rect">
            <a:avLst/>
          </a:prstGeom>
          <a:noFill/>
          <a:ln>
            <a:noFill/>
          </a:ln>
        </p:spPr>
        <p:txBody>
          <a:bodyPr anchorCtr="0" anchor="t" bIns="91425" lIns="91425" spcFirstLastPara="1" rIns="91425" wrap="square" tIns="91425">
            <a:noAutofit/>
          </a:bodyPr>
          <a:lstStyle/>
          <a:p>
            <a:pPr indent="0" lvl="0" marL="91440" rtl="0" algn="l">
              <a:lnSpc>
                <a:spcPct val="115000"/>
              </a:lnSpc>
              <a:spcBef>
                <a:spcPts val="1100"/>
              </a:spcBef>
              <a:spcAft>
                <a:spcPts val="0"/>
              </a:spcAft>
              <a:buNone/>
            </a:pPr>
            <a:r>
              <a:rPr lang="en" sz="1000">
                <a:solidFill>
                  <a:srgbClr val="0000FF"/>
                </a:solidFill>
                <a:latin typeface="Roboto Mono"/>
                <a:ea typeface="Roboto Mono"/>
                <a:cs typeface="Roboto Mono"/>
                <a:sym typeface="Roboto Mono"/>
              </a:rPr>
              <a:t>5. </a:t>
            </a:r>
            <a:r>
              <a:rPr lang="en" sz="1000">
                <a:solidFill>
                  <a:srgbClr val="0000FF"/>
                </a:solidFill>
                <a:latin typeface="Roboto Mono"/>
                <a:ea typeface="Roboto Mono"/>
                <a:cs typeface="Roboto Mono"/>
                <a:sym typeface="Roboto Mono"/>
              </a:rPr>
              <a:t>Loading data in bulk.</a:t>
            </a:r>
            <a:endParaRPr sz="1000">
              <a:solidFill>
                <a:srgbClr val="0000FF"/>
              </a:solidFill>
              <a:latin typeface="Roboto Mono"/>
              <a:ea typeface="Roboto Mono"/>
              <a:cs typeface="Roboto Mono"/>
              <a:sym typeface="Roboto Mono"/>
            </a:endParaRPr>
          </a:p>
          <a:p>
            <a:pPr indent="-285750" lvl="0" marL="457200" rtl="0" algn="l">
              <a:lnSpc>
                <a:spcPct val="100000"/>
              </a:lnSpc>
              <a:spcBef>
                <a:spcPts val="1100"/>
              </a:spcBef>
              <a:spcAft>
                <a:spcPts val="0"/>
              </a:spcAft>
              <a:buClr>
                <a:srgbClr val="333333"/>
              </a:buClr>
              <a:buSzPts val="900"/>
              <a:buFont typeface="Roboto Mono"/>
              <a:buChar char="●"/>
            </a:pPr>
            <a:r>
              <a:rPr lang="en" sz="900">
                <a:solidFill>
                  <a:srgbClr val="333333"/>
                </a:solidFill>
                <a:latin typeface="Roboto Mono"/>
                <a:ea typeface="Roboto Mono"/>
                <a:cs typeface="Roboto Mono"/>
                <a:sym typeface="Roboto Mono"/>
              </a:rPr>
              <a:t>Using  S3 you can stage and accumulate data from multiple source systems before executing a bulk COPY operation.</a:t>
            </a:r>
            <a:endParaRPr sz="900">
              <a:solidFill>
                <a:srgbClr val="333333"/>
              </a:solidFill>
              <a:latin typeface="Roboto Mono"/>
              <a:ea typeface="Roboto Mono"/>
              <a:cs typeface="Roboto Mono"/>
              <a:sym typeface="Roboto Mono"/>
            </a:endParaRPr>
          </a:p>
          <a:p>
            <a:pPr indent="-285750" lvl="0" marL="457200" rtl="0" algn="l">
              <a:lnSpc>
                <a:spcPct val="100000"/>
              </a:lnSpc>
              <a:spcBef>
                <a:spcPts val="0"/>
              </a:spcBef>
              <a:spcAft>
                <a:spcPts val="0"/>
              </a:spcAft>
              <a:buSzPts val="900"/>
              <a:buFont typeface="Roboto Mono"/>
              <a:buChar char="●"/>
            </a:pPr>
            <a:r>
              <a:rPr lang="en" sz="900">
                <a:solidFill>
                  <a:srgbClr val="333333"/>
                </a:solidFill>
                <a:latin typeface="Roboto Mono"/>
                <a:ea typeface="Roboto Mono"/>
                <a:cs typeface="Roboto Mono"/>
                <a:sym typeface="Roboto Mono"/>
              </a:rPr>
              <a:t>Use a </a:t>
            </a:r>
            <a:r>
              <a:rPr lang="en" sz="900">
                <a:solidFill>
                  <a:srgbClr val="005B86"/>
                </a:solidFill>
                <a:uFill>
                  <a:noFill/>
                </a:uFill>
                <a:latin typeface="Roboto Mono"/>
                <a:ea typeface="Roboto Mono"/>
                <a:cs typeface="Roboto Mono"/>
                <a:sym typeface="Roboto Mono"/>
                <a:hlinkClick r:id="rId4"/>
              </a:rPr>
              <a:t>manifest file</a:t>
            </a:r>
            <a:r>
              <a:rPr lang="en" sz="900">
                <a:solidFill>
                  <a:srgbClr val="333333"/>
                </a:solidFill>
                <a:latin typeface="Roboto Mono"/>
                <a:ea typeface="Roboto Mono"/>
                <a:cs typeface="Roboto Mono"/>
                <a:sym typeface="Roboto Mono"/>
              </a:rPr>
              <a:t> to ingest large datasets that span multiple files.</a:t>
            </a:r>
            <a:endParaRPr sz="900">
              <a:solidFill>
                <a:srgbClr val="333333"/>
              </a:solidFill>
              <a:latin typeface="Roboto Mono"/>
              <a:ea typeface="Roboto Mono"/>
              <a:cs typeface="Roboto Mono"/>
              <a:sym typeface="Roboto Mono"/>
            </a:endParaRPr>
          </a:p>
          <a:p>
            <a:pPr indent="-285750" lvl="0" marL="457200" rtl="0" algn="l">
              <a:lnSpc>
                <a:spcPct val="100000"/>
              </a:lnSpc>
              <a:spcBef>
                <a:spcPts val="0"/>
              </a:spcBef>
              <a:spcAft>
                <a:spcPts val="0"/>
              </a:spcAft>
              <a:buSzPts val="900"/>
              <a:buFont typeface="Roboto Mono"/>
              <a:buChar char="●"/>
            </a:pPr>
            <a:r>
              <a:rPr lang="en" sz="900">
                <a:solidFill>
                  <a:srgbClr val="333333"/>
                </a:solidFill>
                <a:latin typeface="Roboto Mono"/>
                <a:ea typeface="Roboto Mono"/>
                <a:cs typeface="Roboto Mono"/>
                <a:sym typeface="Roboto Mono"/>
              </a:rPr>
              <a:t>Use </a:t>
            </a:r>
            <a:r>
              <a:rPr lang="en" sz="900">
                <a:solidFill>
                  <a:srgbClr val="005B86"/>
                </a:solidFill>
                <a:uFill>
                  <a:noFill/>
                </a:uFill>
                <a:latin typeface="Roboto Mono"/>
                <a:ea typeface="Roboto Mono"/>
                <a:cs typeface="Roboto Mono"/>
                <a:sym typeface="Roboto Mono"/>
                <a:hlinkClick r:id="rId5"/>
              </a:rPr>
              <a:t>temporary staging</a:t>
            </a:r>
            <a:r>
              <a:rPr lang="en" sz="900">
                <a:solidFill>
                  <a:srgbClr val="333333"/>
                </a:solidFill>
                <a:latin typeface="Roboto Mono"/>
                <a:ea typeface="Roboto Mono"/>
                <a:cs typeface="Roboto Mono"/>
                <a:sym typeface="Roboto Mono"/>
              </a:rPr>
              <a:t> tables to hold the data for transformation. </a:t>
            </a:r>
            <a:endParaRPr sz="900">
              <a:solidFill>
                <a:srgbClr val="333333"/>
              </a:solidFill>
              <a:latin typeface="Roboto Mono"/>
              <a:ea typeface="Roboto Mono"/>
              <a:cs typeface="Roboto Mono"/>
              <a:sym typeface="Roboto Mono"/>
            </a:endParaRPr>
          </a:p>
          <a:p>
            <a:pPr indent="-285750" lvl="0" marL="457200" rtl="0" algn="l">
              <a:lnSpc>
                <a:spcPct val="100000"/>
              </a:lnSpc>
              <a:spcBef>
                <a:spcPts val="0"/>
              </a:spcBef>
              <a:spcAft>
                <a:spcPts val="0"/>
              </a:spcAft>
              <a:buSzPts val="900"/>
              <a:buFont typeface="Roboto Mono"/>
              <a:buChar char="●"/>
            </a:pPr>
            <a:r>
              <a:rPr lang="en" sz="900">
                <a:solidFill>
                  <a:srgbClr val="333333"/>
                </a:solidFill>
                <a:latin typeface="Roboto Mono"/>
                <a:ea typeface="Roboto Mono"/>
                <a:cs typeface="Roboto Mono"/>
                <a:sym typeface="Roboto Mono"/>
              </a:rPr>
              <a:t>User </a:t>
            </a:r>
            <a:r>
              <a:rPr lang="en" sz="900">
                <a:solidFill>
                  <a:srgbClr val="005B86"/>
                </a:solidFill>
                <a:uFill>
                  <a:noFill/>
                </a:uFill>
                <a:latin typeface="Roboto Mono"/>
                <a:ea typeface="Roboto Mono"/>
                <a:cs typeface="Roboto Mono"/>
                <a:sym typeface="Roboto Mono"/>
                <a:hlinkClick r:id="rId6"/>
              </a:rPr>
              <a:t>ALTER table APPEND</a:t>
            </a:r>
            <a:r>
              <a:rPr lang="en" sz="900">
                <a:solidFill>
                  <a:srgbClr val="333333"/>
                </a:solidFill>
                <a:latin typeface="Roboto Mono"/>
                <a:ea typeface="Roboto Mono"/>
                <a:cs typeface="Roboto Mono"/>
                <a:sym typeface="Roboto Mono"/>
              </a:rPr>
              <a:t> to swap data from the staging tables to the target table.</a:t>
            </a:r>
            <a:endParaRPr sz="900">
              <a:solidFill>
                <a:srgbClr val="333333"/>
              </a:solidFill>
              <a:latin typeface="Roboto Mono"/>
              <a:ea typeface="Roboto Mono"/>
              <a:cs typeface="Roboto Mono"/>
              <a:sym typeface="Roboto Mono"/>
            </a:endParaRPr>
          </a:p>
          <a:p>
            <a:pPr indent="0" lvl="0" marL="91440" rtl="0" algn="l">
              <a:lnSpc>
                <a:spcPct val="115000"/>
              </a:lnSpc>
              <a:spcBef>
                <a:spcPts val="1100"/>
              </a:spcBef>
              <a:spcAft>
                <a:spcPts val="0"/>
              </a:spcAft>
              <a:buNone/>
            </a:pPr>
            <a:r>
              <a:rPr lang="en" sz="1000">
                <a:solidFill>
                  <a:srgbClr val="0000FF"/>
                </a:solidFill>
                <a:latin typeface="Roboto Mono"/>
                <a:ea typeface="Roboto Mono"/>
                <a:cs typeface="Roboto Mono"/>
                <a:sym typeface="Roboto Mono"/>
              </a:rPr>
              <a:t>6. Use UNLOAD to extract large result sets.</a:t>
            </a:r>
            <a:endParaRPr sz="1000">
              <a:solidFill>
                <a:srgbClr val="0000FF"/>
              </a:solidFill>
              <a:latin typeface="Roboto Mono"/>
              <a:ea typeface="Roboto Mono"/>
              <a:cs typeface="Roboto Mono"/>
              <a:sym typeface="Roboto Mono"/>
            </a:endParaRPr>
          </a:p>
          <a:p>
            <a:pPr indent="0" lvl="0" marL="0" marR="0" rtl="0" algn="l">
              <a:lnSpc>
                <a:spcPct val="100000"/>
              </a:lnSpc>
              <a:spcBef>
                <a:spcPts val="1100"/>
              </a:spcBef>
              <a:spcAft>
                <a:spcPts val="0"/>
              </a:spcAft>
              <a:buNone/>
            </a:pPr>
            <a:r>
              <a:rPr lang="en" sz="900">
                <a:solidFill>
                  <a:srgbClr val="333333"/>
                </a:solidFill>
                <a:latin typeface="Roboto Mono"/>
                <a:ea typeface="Roboto Mono"/>
                <a:cs typeface="Roboto Mono"/>
                <a:sym typeface="Roboto Mono"/>
              </a:rPr>
              <a:t>Fetching a large number of rows using SELECT is expensive and takes a long time. Use UNLOAD to extract large results sets directly to S3. After it’s in S3, the data can be shared with multiple downstream systems. By default, UNLOAD writes data in parallel to multiple files according to the number of slices in the cluster. All the compute nodes participate to quickly offload the data into S3.</a:t>
            </a:r>
            <a:endParaRPr sz="900">
              <a:solidFill>
                <a:srgbClr val="333333"/>
              </a:solidFill>
              <a:latin typeface="Roboto Mono"/>
              <a:ea typeface="Roboto Mono"/>
              <a:cs typeface="Roboto Mono"/>
              <a:sym typeface="Roboto Mono"/>
            </a:endParaRPr>
          </a:p>
          <a:p>
            <a:pPr indent="0" lvl="0" marL="91440" rtl="0" algn="l">
              <a:lnSpc>
                <a:spcPct val="115000"/>
              </a:lnSpc>
              <a:spcBef>
                <a:spcPts val="1100"/>
              </a:spcBef>
              <a:spcAft>
                <a:spcPts val="0"/>
              </a:spcAft>
              <a:buNone/>
            </a:pPr>
            <a:r>
              <a:rPr lang="en" sz="1000">
                <a:solidFill>
                  <a:srgbClr val="0000FF"/>
                </a:solidFill>
                <a:latin typeface="Roboto Mono"/>
                <a:ea typeface="Roboto Mono"/>
                <a:cs typeface="Roboto Mono"/>
                <a:sym typeface="Roboto Mono"/>
              </a:rPr>
              <a:t>7. Use  Redshift Spectrum for ad hoc ETL processing.</a:t>
            </a:r>
            <a:endParaRPr sz="1000">
              <a:solidFill>
                <a:srgbClr val="0000FF"/>
              </a:solidFill>
              <a:latin typeface="Roboto Mono"/>
              <a:ea typeface="Roboto Mono"/>
              <a:cs typeface="Roboto Mono"/>
              <a:sym typeface="Roboto Mono"/>
            </a:endParaRPr>
          </a:p>
          <a:p>
            <a:pPr indent="0" lvl="0" marL="0" marR="0" rtl="0" algn="l">
              <a:lnSpc>
                <a:spcPct val="100000"/>
              </a:lnSpc>
              <a:spcBef>
                <a:spcPts val="1100"/>
              </a:spcBef>
              <a:spcAft>
                <a:spcPts val="0"/>
              </a:spcAft>
              <a:buNone/>
            </a:pPr>
            <a:r>
              <a:rPr lang="en" sz="900">
                <a:solidFill>
                  <a:srgbClr val="333333"/>
                </a:solidFill>
                <a:latin typeface="Roboto Mono"/>
                <a:ea typeface="Roboto Mono"/>
                <a:cs typeface="Roboto Mono"/>
                <a:sym typeface="Roboto Mono"/>
              </a:rPr>
              <a:t>Events such as data backfill, promotional activity, and special calendar days can trigger additional data volumes that affect the data refresh times in your  Redshift cluster. To help address these spikes in data volumes and throughput, I recommend staging data in S3. After data is organized in S3, Redshift Spectrum enables you to query it directly using standard SQL. In this way, you gain the benefits of additional capacity without having to resize your cluster.</a:t>
            </a:r>
            <a:endParaRPr sz="900">
              <a:solidFill>
                <a:srgbClr val="333333"/>
              </a:solidFill>
              <a:latin typeface="Roboto Mono"/>
              <a:ea typeface="Roboto Mono"/>
              <a:cs typeface="Roboto Mono"/>
              <a:sym typeface="Roboto Mono"/>
            </a:endParaRPr>
          </a:p>
          <a:p>
            <a:pPr indent="0" lvl="0" marL="91440" rtl="0" algn="l">
              <a:lnSpc>
                <a:spcPct val="115000"/>
              </a:lnSpc>
              <a:spcBef>
                <a:spcPts val="0"/>
              </a:spcBef>
              <a:spcAft>
                <a:spcPts val="0"/>
              </a:spcAft>
              <a:buNone/>
            </a:pPr>
            <a:r>
              <a:rPr lang="en" sz="1000">
                <a:solidFill>
                  <a:srgbClr val="0000FF"/>
                </a:solidFill>
                <a:latin typeface="Roboto Mono"/>
                <a:ea typeface="Roboto Mono"/>
                <a:cs typeface="Roboto Mono"/>
                <a:sym typeface="Roboto Mono"/>
              </a:rPr>
              <a:t>8. Monitor daily ETL health using diagnostic queries.</a:t>
            </a:r>
            <a:endParaRPr sz="1000">
              <a:solidFill>
                <a:srgbClr val="0000FF"/>
              </a:solidFill>
              <a:latin typeface="Roboto Mono"/>
              <a:ea typeface="Roboto Mono"/>
              <a:cs typeface="Roboto Mono"/>
              <a:sym typeface="Roboto Mono"/>
            </a:endParaRPr>
          </a:p>
          <a:p>
            <a:pPr indent="0" lvl="0" marL="91440" rtl="0" algn="l">
              <a:lnSpc>
                <a:spcPct val="115000"/>
              </a:lnSpc>
              <a:spcBef>
                <a:spcPts val="0"/>
              </a:spcBef>
              <a:spcAft>
                <a:spcPts val="0"/>
              </a:spcAft>
              <a:buNone/>
            </a:pPr>
            <a:r>
              <a:rPr lang="en" sz="1000">
                <a:solidFill>
                  <a:srgbClr val="0000FF"/>
                </a:solidFill>
                <a:latin typeface="Roboto Mono"/>
                <a:ea typeface="Roboto Mono"/>
                <a:cs typeface="Roboto Mono"/>
                <a:sym typeface="Roboto Mono"/>
              </a:rPr>
              <a:t>9. </a:t>
            </a:r>
            <a:r>
              <a:rPr lang="en" sz="1000">
                <a:solidFill>
                  <a:srgbClr val="0000FF"/>
                </a:solidFill>
                <a:latin typeface="Roboto Mono"/>
                <a:ea typeface="Roboto Mono"/>
                <a:cs typeface="Roboto Mono"/>
                <a:sym typeface="Roboto Mono"/>
              </a:rPr>
              <a:t>Load Data in Sort Key Order:</a:t>
            </a:r>
            <a:endParaRPr sz="1000">
              <a:solidFill>
                <a:srgbClr val="0000FF"/>
              </a:solidFill>
              <a:latin typeface="Roboto Mono"/>
              <a:ea typeface="Roboto Mono"/>
              <a:cs typeface="Roboto Mono"/>
              <a:sym typeface="Roboto Mono"/>
            </a:endParaRPr>
          </a:p>
          <a:p>
            <a:pPr indent="0" lvl="0" marL="91440" rtl="0" algn="l">
              <a:lnSpc>
                <a:spcPct val="115000"/>
              </a:lnSpc>
              <a:spcBef>
                <a:spcPts val="0"/>
              </a:spcBef>
              <a:spcAft>
                <a:spcPts val="0"/>
              </a:spcAft>
              <a:buNone/>
            </a:pPr>
            <a:r>
              <a:rPr lang="en" sz="900">
                <a:latin typeface="Roboto Mono"/>
                <a:ea typeface="Roboto Mono"/>
                <a:cs typeface="Roboto Mono"/>
                <a:sym typeface="Roboto Mono"/>
              </a:rPr>
              <a:t>Load your data in sort key order to avoid needing to vacuum. If each batch of new data follows the existing rows in your table, your data is properly stored in sort order, and you don't need to run a vacuum. You don't need to presort the rows in each load because COPY sorts each batch of incoming data as it loads.</a:t>
            </a:r>
            <a:endParaRPr sz="900">
              <a:latin typeface="Roboto Mono"/>
              <a:ea typeface="Roboto Mono"/>
              <a:cs typeface="Roboto Mono"/>
              <a:sym typeface="Roboto Mono"/>
            </a:endParaRPr>
          </a:p>
          <a:p>
            <a:pPr indent="0" lvl="0" marL="91440" rtl="0" algn="l">
              <a:lnSpc>
                <a:spcPct val="115000"/>
              </a:lnSpc>
              <a:spcBef>
                <a:spcPts val="1100"/>
              </a:spcBef>
              <a:spcAft>
                <a:spcPts val="0"/>
              </a:spcAft>
              <a:buNone/>
            </a:pPr>
            <a:r>
              <a:t/>
            </a:r>
            <a:endParaRPr sz="1000">
              <a:solidFill>
                <a:srgbClr val="0000FF"/>
              </a:solidFill>
              <a:latin typeface="Roboto Mono"/>
              <a:ea typeface="Roboto Mono"/>
              <a:cs typeface="Roboto Mono"/>
              <a:sym typeface="Roboto Mono"/>
            </a:endParaRPr>
          </a:p>
          <a:p>
            <a:pPr indent="0" lvl="0" marL="0" rtl="0" algn="l">
              <a:spcBef>
                <a:spcPts val="1100"/>
              </a:spcBef>
              <a:spcAft>
                <a:spcPts val="0"/>
              </a:spcAft>
              <a:buNone/>
            </a:pPr>
            <a:r>
              <a:t/>
            </a:r>
            <a:endParaRPr sz="1050">
              <a:solidFill>
                <a:srgbClr val="333333"/>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7"/>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Redshift Advisor Recommendations</a:t>
            </a:r>
            <a:endParaRPr sz="1800"/>
          </a:p>
        </p:txBody>
      </p:sp>
      <p:sp>
        <p:nvSpPr>
          <p:cNvPr id="241" name="Google Shape;241;p37"/>
          <p:cNvSpPr txBox="1"/>
          <p:nvPr/>
        </p:nvSpPr>
        <p:spPr>
          <a:xfrm>
            <a:off x="304800" y="762000"/>
            <a:ext cx="8071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To help you improve the performance and decrease the operating costs for your Amazon Redshift cluster, Amazon Redshift Advisor offers you specific recommendations about changes to make. Advisor develops its customized recommendations by analyzing performance and usage metrics for your cluster. These tailored recommendations relate to operations and cluster settings. To help you prioritize your optimizations, Advisor ranks recommendations by order of impact.</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Recommendations:</a:t>
            </a:r>
            <a:endParaRPr>
              <a:latin typeface="Roboto Mono"/>
              <a:ea typeface="Roboto Mono"/>
              <a:cs typeface="Roboto Mono"/>
              <a:sym typeface="Roboto Mono"/>
            </a:endParaRPr>
          </a:p>
          <a:p>
            <a:pPr indent="-298450" lvl="0" marL="457200" rtl="0" algn="l">
              <a:spcBef>
                <a:spcPts val="0"/>
              </a:spcBef>
              <a:spcAft>
                <a:spcPts val="0"/>
              </a:spcAft>
              <a:buSzPts val="1100"/>
              <a:buFont typeface="Roboto Mono"/>
              <a:buAutoNum type="arabicPeriod"/>
            </a:pPr>
            <a:r>
              <a:rPr lang="en" sz="1100">
                <a:latin typeface="Roboto Mono"/>
                <a:ea typeface="Roboto Mono"/>
                <a:cs typeface="Roboto Mono"/>
                <a:sym typeface="Roboto Mono"/>
              </a:rPr>
              <a:t>Compress Table Data </a:t>
            </a:r>
            <a:endParaRPr sz="1100">
              <a:latin typeface="Roboto Mono"/>
              <a:ea typeface="Roboto Mono"/>
              <a:cs typeface="Roboto Mono"/>
              <a:sym typeface="Roboto Mono"/>
            </a:endParaRPr>
          </a:p>
          <a:p>
            <a:pPr indent="-298450" lvl="0" marL="457200" rtl="0" algn="l">
              <a:spcBef>
                <a:spcPts val="0"/>
              </a:spcBef>
              <a:spcAft>
                <a:spcPts val="0"/>
              </a:spcAft>
              <a:buSzPts val="1100"/>
              <a:buFont typeface="Roboto Mono"/>
              <a:buAutoNum type="arabicPeriod"/>
            </a:pPr>
            <a:r>
              <a:rPr lang="en" sz="1100">
                <a:latin typeface="Roboto Mono"/>
                <a:ea typeface="Roboto Mono"/>
                <a:cs typeface="Roboto Mono"/>
                <a:sym typeface="Roboto Mono"/>
              </a:rPr>
              <a:t>Compress Amazon S3 File Objects Loaded by COPY </a:t>
            </a:r>
            <a:endParaRPr sz="1100">
              <a:latin typeface="Roboto Mono"/>
              <a:ea typeface="Roboto Mono"/>
              <a:cs typeface="Roboto Mono"/>
              <a:sym typeface="Roboto Mono"/>
            </a:endParaRPr>
          </a:p>
          <a:p>
            <a:pPr indent="-298450" lvl="0" marL="457200" rtl="0" algn="l">
              <a:spcBef>
                <a:spcPts val="0"/>
              </a:spcBef>
              <a:spcAft>
                <a:spcPts val="0"/>
              </a:spcAft>
              <a:buSzPts val="1100"/>
              <a:buFont typeface="Roboto Mono"/>
              <a:buAutoNum type="arabicPeriod"/>
            </a:pPr>
            <a:r>
              <a:rPr lang="en" sz="1100">
                <a:latin typeface="Roboto Mono"/>
                <a:ea typeface="Roboto Mono"/>
                <a:cs typeface="Roboto Mono"/>
                <a:sym typeface="Roboto Mono"/>
              </a:rPr>
              <a:t>Isolate Multiple Active Databases </a:t>
            </a:r>
            <a:endParaRPr sz="1100">
              <a:latin typeface="Roboto Mono"/>
              <a:ea typeface="Roboto Mono"/>
              <a:cs typeface="Roboto Mono"/>
              <a:sym typeface="Roboto Mono"/>
            </a:endParaRPr>
          </a:p>
          <a:p>
            <a:pPr indent="-298450" lvl="0" marL="457200" rtl="0" algn="l">
              <a:spcBef>
                <a:spcPts val="0"/>
              </a:spcBef>
              <a:spcAft>
                <a:spcPts val="0"/>
              </a:spcAft>
              <a:buSzPts val="1100"/>
              <a:buFont typeface="Roboto Mono"/>
              <a:buAutoNum type="arabicPeriod"/>
            </a:pPr>
            <a:r>
              <a:rPr lang="en" sz="1100">
                <a:latin typeface="Roboto Mono"/>
                <a:ea typeface="Roboto Mono"/>
                <a:cs typeface="Roboto Mono"/>
                <a:sym typeface="Roboto Mono"/>
              </a:rPr>
              <a:t>Reallocate Workload Management (WLM) Memory </a:t>
            </a:r>
            <a:endParaRPr sz="1100">
              <a:latin typeface="Roboto Mono"/>
              <a:ea typeface="Roboto Mono"/>
              <a:cs typeface="Roboto Mono"/>
              <a:sym typeface="Roboto Mono"/>
            </a:endParaRPr>
          </a:p>
          <a:p>
            <a:pPr indent="-298450" lvl="0" marL="457200" rtl="0" algn="l">
              <a:spcBef>
                <a:spcPts val="0"/>
              </a:spcBef>
              <a:spcAft>
                <a:spcPts val="0"/>
              </a:spcAft>
              <a:buSzPts val="1100"/>
              <a:buFont typeface="Roboto Mono"/>
              <a:buAutoNum type="arabicPeriod"/>
            </a:pPr>
            <a:r>
              <a:rPr lang="en" sz="1100">
                <a:latin typeface="Roboto Mono"/>
                <a:ea typeface="Roboto Mono"/>
                <a:cs typeface="Roboto Mono"/>
                <a:sym typeface="Roboto Mono"/>
              </a:rPr>
              <a:t>Skip Compression Analysis During COPY </a:t>
            </a:r>
            <a:endParaRPr sz="1100">
              <a:latin typeface="Roboto Mono"/>
              <a:ea typeface="Roboto Mono"/>
              <a:cs typeface="Roboto Mono"/>
              <a:sym typeface="Roboto Mono"/>
            </a:endParaRPr>
          </a:p>
          <a:p>
            <a:pPr indent="-298450" lvl="0" marL="457200" rtl="0" algn="l">
              <a:spcBef>
                <a:spcPts val="0"/>
              </a:spcBef>
              <a:spcAft>
                <a:spcPts val="0"/>
              </a:spcAft>
              <a:buSzPts val="1100"/>
              <a:buFont typeface="Roboto Mono"/>
              <a:buAutoNum type="arabicPeriod"/>
            </a:pPr>
            <a:r>
              <a:rPr lang="en" sz="1100">
                <a:latin typeface="Roboto Mono"/>
                <a:ea typeface="Roboto Mono"/>
                <a:cs typeface="Roboto Mono"/>
                <a:sym typeface="Roboto Mono"/>
              </a:rPr>
              <a:t>Split Amazon S3 Objects Loaded by COPY </a:t>
            </a:r>
            <a:endParaRPr sz="1100">
              <a:latin typeface="Roboto Mono"/>
              <a:ea typeface="Roboto Mono"/>
              <a:cs typeface="Roboto Mono"/>
              <a:sym typeface="Roboto Mono"/>
            </a:endParaRPr>
          </a:p>
          <a:p>
            <a:pPr indent="-298450" lvl="0" marL="457200" rtl="0" algn="l">
              <a:spcBef>
                <a:spcPts val="0"/>
              </a:spcBef>
              <a:spcAft>
                <a:spcPts val="0"/>
              </a:spcAft>
              <a:buSzPts val="1100"/>
              <a:buFont typeface="Roboto Mono"/>
              <a:buAutoNum type="arabicPeriod"/>
            </a:pPr>
            <a:r>
              <a:rPr lang="en" sz="1100">
                <a:latin typeface="Roboto Mono"/>
                <a:ea typeface="Roboto Mono"/>
                <a:cs typeface="Roboto Mono"/>
                <a:sym typeface="Roboto Mono"/>
              </a:rPr>
              <a:t>Update Table Statistics </a:t>
            </a:r>
            <a:endParaRPr sz="1100">
              <a:latin typeface="Roboto Mono"/>
              <a:ea typeface="Roboto Mono"/>
              <a:cs typeface="Roboto Mono"/>
              <a:sym typeface="Roboto Mono"/>
            </a:endParaRPr>
          </a:p>
          <a:p>
            <a:pPr indent="-298450" lvl="0" marL="457200" rtl="0" algn="l">
              <a:spcBef>
                <a:spcPts val="0"/>
              </a:spcBef>
              <a:spcAft>
                <a:spcPts val="0"/>
              </a:spcAft>
              <a:buSzPts val="1100"/>
              <a:buFont typeface="Roboto Mono"/>
              <a:buAutoNum type="arabicPeriod"/>
            </a:pPr>
            <a:r>
              <a:rPr lang="en" sz="1100">
                <a:latin typeface="Roboto Mono"/>
                <a:ea typeface="Roboto Mono"/>
                <a:cs typeface="Roboto Mono"/>
                <a:sym typeface="Roboto Mono"/>
              </a:rPr>
              <a:t>Enable Short Query Acceleration </a:t>
            </a:r>
            <a:endParaRPr sz="1100">
              <a:latin typeface="Roboto Mono"/>
              <a:ea typeface="Roboto Mono"/>
              <a:cs typeface="Roboto Mono"/>
              <a:sym typeface="Roboto Mono"/>
            </a:endParaRPr>
          </a:p>
          <a:p>
            <a:pPr indent="-298450" lvl="0" marL="457200" rtl="0" algn="l">
              <a:spcBef>
                <a:spcPts val="0"/>
              </a:spcBef>
              <a:spcAft>
                <a:spcPts val="0"/>
              </a:spcAft>
              <a:buSzPts val="1100"/>
              <a:buFont typeface="Roboto Mono"/>
              <a:buAutoNum type="arabicPeriod"/>
            </a:pPr>
            <a:r>
              <a:rPr lang="en" sz="1100">
                <a:latin typeface="Roboto Mono"/>
                <a:ea typeface="Roboto Mono"/>
                <a:cs typeface="Roboto Mono"/>
                <a:sym typeface="Roboto Mono"/>
              </a:rPr>
              <a:t>Replace Single-Column Interleaved Sort Keys </a:t>
            </a:r>
            <a:endParaRPr sz="1100">
              <a:latin typeface="Roboto Mono"/>
              <a:ea typeface="Roboto Mono"/>
              <a:cs typeface="Roboto Mono"/>
              <a:sym typeface="Roboto Mono"/>
            </a:endParaRPr>
          </a:p>
          <a:p>
            <a:pPr indent="-298450" lvl="0" marL="457200" rtl="0" algn="l">
              <a:spcBef>
                <a:spcPts val="0"/>
              </a:spcBef>
              <a:spcAft>
                <a:spcPts val="0"/>
              </a:spcAft>
              <a:buSzPts val="1100"/>
              <a:buFont typeface="Roboto Mono"/>
              <a:buAutoNum type="arabicPeriod"/>
            </a:pPr>
            <a:r>
              <a:rPr lang="en" sz="1100">
                <a:latin typeface="Roboto Mono"/>
                <a:ea typeface="Roboto Mono"/>
                <a:cs typeface="Roboto Mono"/>
                <a:sym typeface="Roboto Mono"/>
              </a:rPr>
              <a:t>Alter Distribution Keys on Tables</a:t>
            </a:r>
            <a:endParaRPr sz="1100">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Redshift backup</a:t>
            </a:r>
            <a:endParaRPr sz="1800"/>
          </a:p>
        </p:txBody>
      </p:sp>
      <p:sp>
        <p:nvSpPr>
          <p:cNvPr id="247" name="Google Shape;247;p38"/>
          <p:cNvSpPr txBox="1"/>
          <p:nvPr/>
        </p:nvSpPr>
        <p:spPr>
          <a:xfrm>
            <a:off x="152400" y="685800"/>
            <a:ext cx="33384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CC6600"/>
                </a:solidFill>
                <a:highlight>
                  <a:srgbClr val="FFFFFF"/>
                </a:highlight>
                <a:latin typeface="Droid Sans"/>
                <a:ea typeface="Droid Sans"/>
                <a:cs typeface="Droid Sans"/>
                <a:sym typeface="Droid Sans"/>
              </a:rPr>
              <a:t>Configuring Cross-Region Snapshot Copy for a Non-Encrypted Cluster</a:t>
            </a:r>
            <a:endParaRPr b="1" sz="1000">
              <a:solidFill>
                <a:srgbClr val="CC6600"/>
              </a:solidFill>
              <a:highlight>
                <a:srgbClr val="FFFFFF"/>
              </a:highlight>
              <a:latin typeface="Droid Sans"/>
              <a:ea typeface="Droid Sans"/>
              <a:cs typeface="Droid Sans"/>
              <a:sym typeface="Droid Sans"/>
            </a:endParaRPr>
          </a:p>
          <a:p>
            <a:pPr indent="0" lvl="0" marL="0" rtl="0" algn="l">
              <a:lnSpc>
                <a:spcPct val="115000"/>
              </a:lnSpc>
              <a:spcBef>
                <a:spcPts val="0"/>
              </a:spcBef>
              <a:spcAft>
                <a:spcPts val="0"/>
              </a:spcAft>
              <a:buNone/>
            </a:pPr>
            <a:r>
              <a:rPr lang="en" sz="1000">
                <a:solidFill>
                  <a:srgbClr val="444444"/>
                </a:solidFill>
                <a:highlight>
                  <a:srgbClr val="FFFFFF"/>
                </a:highlight>
                <a:latin typeface="Droid Sans"/>
                <a:ea typeface="Droid Sans"/>
                <a:cs typeface="Droid Sans"/>
                <a:sym typeface="Droid Sans"/>
              </a:rPr>
              <a:t>You can configure Amazon Redshift to copy snapshots for a cluster to another region. To configure cross-region snapshot copy, you need to enable this copy feature for each cluster and configure where to copy snapshots and how long to keep copied automated snapshots in the destination region. When cross-region copy is enabled for a cluster, all new manual and automatic snapshots are copied to the specified region. Copied snapshot names are prefixed with </a:t>
            </a:r>
            <a:r>
              <a:rPr b="1" lang="en" sz="1000">
                <a:solidFill>
                  <a:srgbClr val="444444"/>
                </a:solidFill>
                <a:highlight>
                  <a:srgbClr val="FFFFFF"/>
                </a:highlight>
                <a:latin typeface="Droid Sans"/>
                <a:ea typeface="Droid Sans"/>
                <a:cs typeface="Droid Sans"/>
                <a:sym typeface="Droid Sans"/>
              </a:rPr>
              <a:t>copy</a:t>
            </a:r>
            <a:r>
              <a:rPr lang="en" sz="1000">
                <a:solidFill>
                  <a:srgbClr val="444444"/>
                </a:solidFill>
                <a:highlight>
                  <a:srgbClr val="FFFFFF"/>
                </a:highlight>
                <a:latin typeface="Droid Sans"/>
                <a:ea typeface="Droid Sans"/>
                <a:cs typeface="Droid Sans"/>
                <a:sym typeface="Droid Sans"/>
              </a:rPr>
              <a:t>:.</a:t>
            </a:r>
            <a:endParaRPr sz="1000">
              <a:solidFill>
                <a:srgbClr val="444444"/>
              </a:solidFill>
              <a:highlight>
                <a:srgbClr val="FFFFFF"/>
              </a:highlight>
              <a:latin typeface="Droid Sans"/>
              <a:ea typeface="Droid Sans"/>
              <a:cs typeface="Droid Sans"/>
              <a:sym typeface="Droid Sans"/>
            </a:endParaRPr>
          </a:p>
          <a:p>
            <a:pPr indent="0" lvl="0" marL="0" rtl="0" algn="l">
              <a:lnSpc>
                <a:spcPct val="115000"/>
              </a:lnSpc>
              <a:spcBef>
                <a:spcPts val="1400"/>
              </a:spcBef>
              <a:spcAft>
                <a:spcPts val="0"/>
              </a:spcAft>
              <a:buNone/>
            </a:pPr>
            <a:r>
              <a:rPr b="1" lang="en" sz="1000">
                <a:solidFill>
                  <a:srgbClr val="CC6600"/>
                </a:solidFill>
                <a:highlight>
                  <a:srgbClr val="FFFFFF"/>
                </a:highlight>
                <a:latin typeface="Droid Sans"/>
                <a:ea typeface="Droid Sans"/>
                <a:cs typeface="Droid Sans"/>
                <a:sym typeface="Droid Sans"/>
              </a:rPr>
              <a:t>Configure Cross-Region Snapshot Copy for an AWS KMS-Encrypted Cluster</a:t>
            </a:r>
            <a:endParaRPr b="1" sz="1000">
              <a:solidFill>
                <a:srgbClr val="CC6600"/>
              </a:solidFill>
              <a:highlight>
                <a:srgbClr val="FFFFFF"/>
              </a:highlight>
              <a:latin typeface="Droid Sans"/>
              <a:ea typeface="Droid Sans"/>
              <a:cs typeface="Droid Sans"/>
              <a:sym typeface="Droid Sans"/>
            </a:endParaRPr>
          </a:p>
          <a:p>
            <a:pPr indent="0" lvl="0" marL="0" rtl="0" algn="l">
              <a:lnSpc>
                <a:spcPct val="115000"/>
              </a:lnSpc>
              <a:spcBef>
                <a:spcPts val="0"/>
              </a:spcBef>
              <a:spcAft>
                <a:spcPts val="0"/>
              </a:spcAft>
              <a:buNone/>
            </a:pPr>
            <a:r>
              <a:rPr lang="en" sz="1000">
                <a:solidFill>
                  <a:srgbClr val="444444"/>
                </a:solidFill>
                <a:highlight>
                  <a:srgbClr val="FFFFFF"/>
                </a:highlight>
                <a:latin typeface="Droid Sans"/>
                <a:ea typeface="Droid Sans"/>
                <a:cs typeface="Droid Sans"/>
                <a:sym typeface="Droid Sans"/>
              </a:rPr>
              <a:t>When you launch an Amazon Redshift cluster, you can choose to encrypt it with a master key from the AWS Key Management Service (AWS KMS). AWS KMS keys are specific to a region. If you want to enable cross-region snapshot copy for an AWS KMS-encrypted cluster, you must configure a </a:t>
            </a:r>
            <a:r>
              <a:rPr i="1" lang="en" sz="1000">
                <a:solidFill>
                  <a:srgbClr val="0000FF"/>
                </a:solidFill>
                <a:highlight>
                  <a:srgbClr val="FFFFFF"/>
                </a:highlight>
                <a:latin typeface="Droid Sans"/>
                <a:ea typeface="Droid Sans"/>
                <a:cs typeface="Droid Sans"/>
                <a:sym typeface="Droid Sans"/>
              </a:rPr>
              <a:t>snapshot copy grant</a:t>
            </a:r>
            <a:r>
              <a:rPr lang="en" sz="1000">
                <a:solidFill>
                  <a:srgbClr val="0000FF"/>
                </a:solidFill>
                <a:highlight>
                  <a:srgbClr val="FFFFFF"/>
                </a:highlight>
                <a:latin typeface="Droid Sans"/>
                <a:ea typeface="Droid Sans"/>
                <a:cs typeface="Droid Sans"/>
                <a:sym typeface="Droid Sans"/>
              </a:rPr>
              <a:t> for a master key </a:t>
            </a:r>
            <a:r>
              <a:rPr lang="en" sz="1000">
                <a:solidFill>
                  <a:srgbClr val="444444"/>
                </a:solidFill>
                <a:highlight>
                  <a:srgbClr val="FFFFFF"/>
                </a:highlight>
                <a:latin typeface="Droid Sans"/>
                <a:ea typeface="Droid Sans"/>
                <a:cs typeface="Droid Sans"/>
                <a:sym typeface="Droid Sans"/>
              </a:rPr>
              <a:t>in the destination region so that Amazon Redshift can perform encryption operations in the destination region.</a:t>
            </a:r>
            <a:endParaRPr sz="1000">
              <a:latin typeface="Droid Sans"/>
              <a:ea typeface="Droid Sans"/>
              <a:cs typeface="Droid Sans"/>
              <a:sym typeface="Droid Sans"/>
            </a:endParaRPr>
          </a:p>
          <a:p>
            <a:pPr indent="0" lvl="0" marL="0" rtl="0" algn="l">
              <a:lnSpc>
                <a:spcPct val="115000"/>
              </a:lnSpc>
              <a:spcBef>
                <a:spcPts val="0"/>
              </a:spcBef>
              <a:spcAft>
                <a:spcPts val="0"/>
              </a:spcAft>
              <a:buNone/>
            </a:pPr>
            <a:r>
              <a:t/>
            </a:r>
            <a:endParaRPr sz="1000">
              <a:latin typeface="Droid Sans"/>
              <a:ea typeface="Droid Sans"/>
              <a:cs typeface="Droid Sans"/>
              <a:sym typeface="Droid Sans"/>
            </a:endParaRPr>
          </a:p>
        </p:txBody>
      </p:sp>
      <p:sp>
        <p:nvSpPr>
          <p:cNvPr id="248" name="Google Shape;248;p38"/>
          <p:cNvSpPr txBox="1"/>
          <p:nvPr/>
        </p:nvSpPr>
        <p:spPr>
          <a:xfrm>
            <a:off x="2209800" y="152400"/>
            <a:ext cx="69342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rgbClr val="9900FF"/>
                </a:solidFill>
                <a:highlight>
                  <a:srgbClr val="FFFFFF"/>
                </a:highlight>
                <a:latin typeface="Droid Sans"/>
                <a:ea typeface="Droid Sans"/>
                <a:cs typeface="Droid Sans"/>
                <a:sym typeface="Droid Sans"/>
              </a:rPr>
              <a:t>Amazon Redshift takes automatic, incremental snapshots of your data periodically and saves them to Amazon S3. Additionally, you can take manual snapshots of your data whenever you want. </a:t>
            </a:r>
            <a:endParaRPr i="1" sz="900">
              <a:solidFill>
                <a:srgbClr val="9900FF"/>
              </a:solidFill>
              <a:latin typeface="Droid Sans"/>
              <a:ea typeface="Droid Sans"/>
              <a:cs typeface="Droid Sans"/>
              <a:sym typeface="Droid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idx="4294967295" type="title"/>
          </p:nvPr>
        </p:nvSpPr>
        <p:spPr>
          <a:xfrm>
            <a:off x="311700" y="22200"/>
            <a:ext cx="8309100" cy="755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t>Redshift Spectrum</a:t>
            </a:r>
            <a:endParaRPr sz="1800"/>
          </a:p>
          <a:p>
            <a:pPr indent="0" lvl="0" marL="0" marR="0" rtl="0" algn="l">
              <a:lnSpc>
                <a:spcPct val="100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https://aws.amazon.com/blogs/big-data/amazon-redshift-spectrum-extends-data-warehousing-out-to-exabytes-no-loading-required/</a:t>
            </a:r>
            <a:endParaRPr sz="1800">
              <a:latin typeface="Roboto Mono"/>
              <a:ea typeface="Roboto Mono"/>
              <a:cs typeface="Roboto Mono"/>
              <a:sym typeface="Roboto Mono"/>
            </a:endParaRPr>
          </a:p>
        </p:txBody>
      </p:sp>
      <p:pic>
        <p:nvPicPr>
          <p:cNvPr id="254" name="Google Shape;254;p39"/>
          <p:cNvPicPr preferRelativeResize="0"/>
          <p:nvPr/>
        </p:nvPicPr>
        <p:blipFill>
          <a:blip r:embed="rId4">
            <a:alphaModFix/>
          </a:blip>
          <a:stretch>
            <a:fillRect/>
          </a:stretch>
        </p:blipFill>
        <p:spPr>
          <a:xfrm>
            <a:off x="0" y="625500"/>
            <a:ext cx="4419599" cy="2553923"/>
          </a:xfrm>
          <a:prstGeom prst="rect">
            <a:avLst/>
          </a:prstGeom>
          <a:noFill/>
          <a:ln>
            <a:noFill/>
          </a:ln>
        </p:spPr>
      </p:pic>
      <p:sp>
        <p:nvSpPr>
          <p:cNvPr id="255" name="Google Shape;255;p39"/>
          <p:cNvSpPr txBox="1"/>
          <p:nvPr/>
        </p:nvSpPr>
        <p:spPr>
          <a:xfrm>
            <a:off x="3200400" y="533400"/>
            <a:ext cx="5943600" cy="2240700"/>
          </a:xfrm>
          <a:prstGeom prst="rect">
            <a:avLst/>
          </a:prstGeom>
          <a:noFill/>
          <a:ln>
            <a:noFill/>
          </a:ln>
        </p:spPr>
        <p:txBody>
          <a:bodyPr anchorCtr="0" anchor="t" bIns="91425" lIns="91425" spcFirstLastPara="1" rIns="91425" wrap="square" tIns="91425">
            <a:noAutofit/>
          </a:bodyPr>
          <a:lstStyle/>
          <a:p>
            <a:pPr indent="-112395" lvl="0" marL="91440" rtl="0" algn="l">
              <a:spcBef>
                <a:spcPts val="0"/>
              </a:spcBef>
              <a:spcAft>
                <a:spcPts val="0"/>
              </a:spcAft>
              <a:buClr>
                <a:srgbClr val="333333"/>
              </a:buClr>
              <a:buSzPts val="1050"/>
              <a:buFont typeface="Droid Sans"/>
              <a:buAutoNum type="arabicPeriod"/>
            </a:pPr>
            <a:r>
              <a:rPr lang="en" sz="1050">
                <a:solidFill>
                  <a:srgbClr val="333333"/>
                </a:solidFill>
                <a:latin typeface="Droid Sans"/>
                <a:ea typeface="Droid Sans"/>
                <a:cs typeface="Droid Sans"/>
                <a:sym typeface="Droid Sans"/>
              </a:rPr>
              <a:t>With Redshift Spectrum, Amazon Redshift customers can easily query their data in Amazon S3.</a:t>
            </a:r>
            <a:endParaRPr sz="1050">
              <a:solidFill>
                <a:srgbClr val="333333"/>
              </a:solidFill>
              <a:latin typeface="Droid Sans"/>
              <a:ea typeface="Droid Sans"/>
              <a:cs typeface="Droid Sans"/>
              <a:sym typeface="Droid Sans"/>
            </a:endParaRPr>
          </a:p>
          <a:p>
            <a:pPr indent="-112395" lvl="0" marL="91440" rtl="0" algn="l">
              <a:spcBef>
                <a:spcPts val="1000"/>
              </a:spcBef>
              <a:spcAft>
                <a:spcPts val="0"/>
              </a:spcAft>
              <a:buClr>
                <a:srgbClr val="333333"/>
              </a:buClr>
              <a:buSzPts val="1050"/>
              <a:buFont typeface="Droid Sans"/>
              <a:buAutoNum type="arabicPeriod"/>
            </a:pPr>
            <a:r>
              <a:rPr lang="en" sz="1050">
                <a:solidFill>
                  <a:srgbClr val="333333"/>
                </a:solidFill>
                <a:latin typeface="Droid Sans"/>
                <a:ea typeface="Droid Sans"/>
                <a:cs typeface="Droid Sans"/>
                <a:sym typeface="Droid Sans"/>
              </a:rPr>
              <a:t>Like EMR, you get the benefits of open data formats and inexpensive storage, and you can scale out to thousands of nodes to pull data, filter, project, aggregate, group, and sort. </a:t>
            </a:r>
            <a:endParaRPr sz="1050">
              <a:solidFill>
                <a:srgbClr val="333333"/>
              </a:solidFill>
              <a:latin typeface="Droid Sans"/>
              <a:ea typeface="Droid Sans"/>
              <a:cs typeface="Droid Sans"/>
              <a:sym typeface="Droid Sans"/>
            </a:endParaRPr>
          </a:p>
          <a:p>
            <a:pPr indent="-112395" lvl="0" marL="91440" rtl="0" algn="l">
              <a:spcBef>
                <a:spcPts val="1000"/>
              </a:spcBef>
              <a:spcAft>
                <a:spcPts val="0"/>
              </a:spcAft>
              <a:buSzPts val="1050"/>
              <a:buFont typeface="Droid Sans"/>
              <a:buAutoNum type="arabicPeriod"/>
            </a:pPr>
            <a:r>
              <a:rPr lang="en" sz="1050">
                <a:solidFill>
                  <a:srgbClr val="333333"/>
                </a:solidFill>
                <a:latin typeface="Droid Sans"/>
                <a:ea typeface="Droid Sans"/>
                <a:cs typeface="Droid Sans"/>
                <a:sym typeface="Droid Sans"/>
              </a:rPr>
              <a:t>Like </a:t>
            </a:r>
            <a:r>
              <a:rPr lang="en" sz="1050">
                <a:solidFill>
                  <a:srgbClr val="005B86"/>
                </a:solidFill>
                <a:uFill>
                  <a:noFill/>
                </a:uFill>
                <a:latin typeface="Droid Sans"/>
                <a:ea typeface="Droid Sans"/>
                <a:cs typeface="Droid Sans"/>
                <a:sym typeface="Droid Sans"/>
                <a:hlinkClick r:id="rId5"/>
              </a:rPr>
              <a:t>Athena</a:t>
            </a:r>
            <a:r>
              <a:rPr lang="en" sz="1050">
                <a:solidFill>
                  <a:srgbClr val="333333"/>
                </a:solidFill>
                <a:latin typeface="Droid Sans"/>
                <a:ea typeface="Droid Sans"/>
                <a:cs typeface="Droid Sans"/>
                <a:sym typeface="Droid Sans"/>
              </a:rPr>
              <a:t>, Redshift Spectrum is serverless and there’s nothing to provision or manage. You just pay for the resources you consume for the duration of your Redshift Spectrum query. </a:t>
            </a:r>
            <a:endParaRPr sz="1050">
              <a:solidFill>
                <a:srgbClr val="333333"/>
              </a:solidFill>
              <a:latin typeface="Droid Sans"/>
              <a:ea typeface="Droid Sans"/>
              <a:cs typeface="Droid Sans"/>
              <a:sym typeface="Droid Sans"/>
            </a:endParaRPr>
          </a:p>
          <a:p>
            <a:pPr indent="-112395" lvl="0" marL="91440" rtl="0" algn="l">
              <a:spcBef>
                <a:spcPts val="1000"/>
              </a:spcBef>
              <a:spcAft>
                <a:spcPts val="0"/>
              </a:spcAft>
              <a:buClr>
                <a:srgbClr val="333333"/>
              </a:buClr>
              <a:buSzPts val="1050"/>
              <a:buFont typeface="Droid Sans"/>
              <a:buAutoNum type="arabicPeriod"/>
            </a:pPr>
            <a:r>
              <a:rPr lang="en" sz="1050">
                <a:solidFill>
                  <a:srgbClr val="333333"/>
                </a:solidFill>
                <a:latin typeface="Droid Sans"/>
                <a:ea typeface="Droid Sans"/>
                <a:cs typeface="Droid Sans"/>
                <a:sym typeface="Droid Sans"/>
              </a:rPr>
              <a:t>Like Amazon Redshift itself, you get the benefits of a sophisticated query optimizer, fast access to data on local disks, and standard SQL. </a:t>
            </a:r>
            <a:endParaRPr sz="1050">
              <a:solidFill>
                <a:srgbClr val="333333"/>
              </a:solidFill>
              <a:latin typeface="Droid Sans"/>
              <a:ea typeface="Droid Sans"/>
              <a:cs typeface="Droid Sans"/>
              <a:sym typeface="Droid Sans"/>
            </a:endParaRPr>
          </a:p>
          <a:p>
            <a:pPr indent="-112395" lvl="0" marL="91440" rtl="0" algn="l">
              <a:spcBef>
                <a:spcPts val="1000"/>
              </a:spcBef>
              <a:spcAft>
                <a:spcPts val="1000"/>
              </a:spcAft>
              <a:buClr>
                <a:srgbClr val="333333"/>
              </a:buClr>
              <a:buSzPts val="1050"/>
              <a:buFont typeface="Droid Sans"/>
              <a:buAutoNum type="arabicPeriod"/>
            </a:pPr>
            <a:r>
              <a:rPr lang="en" sz="1050">
                <a:solidFill>
                  <a:srgbClr val="333333"/>
                </a:solidFill>
                <a:latin typeface="Droid Sans"/>
                <a:ea typeface="Droid Sans"/>
                <a:cs typeface="Droid Sans"/>
                <a:sym typeface="Droid Sans"/>
              </a:rPr>
              <a:t>And </a:t>
            </a:r>
            <a:r>
              <a:rPr i="1" lang="en" sz="1050">
                <a:solidFill>
                  <a:srgbClr val="333333"/>
                </a:solidFill>
                <a:latin typeface="Droid Sans"/>
                <a:ea typeface="Droid Sans"/>
                <a:cs typeface="Droid Sans"/>
                <a:sym typeface="Droid Sans"/>
              </a:rPr>
              <a:t>like</a:t>
            </a:r>
            <a:r>
              <a:rPr lang="en" sz="1050">
                <a:solidFill>
                  <a:srgbClr val="333333"/>
                </a:solidFill>
                <a:latin typeface="Droid Sans"/>
                <a:ea typeface="Droid Sans"/>
                <a:cs typeface="Droid Sans"/>
                <a:sym typeface="Droid Sans"/>
              </a:rPr>
              <a:t> </a:t>
            </a:r>
            <a:r>
              <a:rPr i="1" lang="en" sz="1050">
                <a:solidFill>
                  <a:srgbClr val="333333"/>
                </a:solidFill>
                <a:latin typeface="Droid Sans"/>
                <a:ea typeface="Droid Sans"/>
                <a:cs typeface="Droid Sans"/>
                <a:sym typeface="Droid Sans"/>
              </a:rPr>
              <a:t>nothing else</a:t>
            </a:r>
            <a:r>
              <a:rPr lang="en" sz="1050">
                <a:solidFill>
                  <a:srgbClr val="333333"/>
                </a:solidFill>
                <a:latin typeface="Droid Sans"/>
                <a:ea typeface="Droid Sans"/>
                <a:cs typeface="Droid Sans"/>
                <a:sym typeface="Droid Sans"/>
              </a:rPr>
              <a:t>, Redshift Spectrum can execute highly sophisticated queries against an exabyte of data or more—in just minutes.</a:t>
            </a:r>
            <a:endParaRPr>
              <a:latin typeface="Droid Sans"/>
              <a:ea typeface="Droid Sans"/>
              <a:cs typeface="Droid Sans"/>
              <a:sym typeface="Droid Sans"/>
            </a:endParaRPr>
          </a:p>
        </p:txBody>
      </p:sp>
      <p:sp>
        <p:nvSpPr>
          <p:cNvPr id="256" name="Google Shape;256;p39"/>
          <p:cNvSpPr txBox="1"/>
          <p:nvPr/>
        </p:nvSpPr>
        <p:spPr>
          <a:xfrm>
            <a:off x="0" y="3124200"/>
            <a:ext cx="9144000" cy="16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Mono"/>
                <a:ea typeface="Roboto Mono"/>
                <a:cs typeface="Roboto Mono"/>
                <a:sym typeface="Roboto Mono"/>
              </a:rPr>
              <a:t>Redshift Spectrum’s architecture offers several advantages. </a:t>
            </a:r>
            <a:endParaRPr sz="1000">
              <a:solidFill>
                <a:srgbClr val="333333"/>
              </a:solidFill>
              <a:latin typeface="Roboto Mono"/>
              <a:ea typeface="Roboto Mono"/>
              <a:cs typeface="Roboto Mono"/>
              <a:sym typeface="Roboto Mono"/>
            </a:endParaRPr>
          </a:p>
          <a:p>
            <a:pPr indent="-109219" lvl="0" marL="182880" rtl="0" algn="l">
              <a:spcBef>
                <a:spcPts val="0"/>
              </a:spcBef>
              <a:spcAft>
                <a:spcPts val="0"/>
              </a:spcAft>
              <a:buClr>
                <a:srgbClr val="333333"/>
              </a:buClr>
              <a:buSzPts val="1000"/>
              <a:buFont typeface="Roboto Mono"/>
              <a:buAutoNum type="arabicPeriod"/>
            </a:pPr>
            <a:r>
              <a:rPr lang="en" sz="1000">
                <a:solidFill>
                  <a:srgbClr val="333333"/>
                </a:solidFill>
                <a:latin typeface="Roboto Mono"/>
                <a:ea typeface="Roboto Mono"/>
                <a:cs typeface="Roboto Mono"/>
                <a:sym typeface="Roboto Mono"/>
              </a:rPr>
              <a:t>It elastically scales compute resources separately from the storage layer in Amazon S3. </a:t>
            </a:r>
            <a:endParaRPr sz="1000">
              <a:solidFill>
                <a:srgbClr val="333333"/>
              </a:solidFill>
              <a:latin typeface="Roboto Mono"/>
              <a:ea typeface="Roboto Mono"/>
              <a:cs typeface="Roboto Mono"/>
              <a:sym typeface="Roboto Mono"/>
            </a:endParaRPr>
          </a:p>
          <a:p>
            <a:pPr indent="-109219" lvl="0" marL="182880" rtl="0" algn="l">
              <a:spcBef>
                <a:spcPts val="0"/>
              </a:spcBef>
              <a:spcAft>
                <a:spcPts val="0"/>
              </a:spcAft>
              <a:buClr>
                <a:srgbClr val="333333"/>
              </a:buClr>
              <a:buSzPts val="1000"/>
              <a:buFont typeface="Roboto Mono"/>
              <a:buAutoNum type="arabicPeriod"/>
            </a:pPr>
            <a:r>
              <a:rPr lang="en" sz="1000">
                <a:solidFill>
                  <a:srgbClr val="333333"/>
                </a:solidFill>
                <a:latin typeface="Roboto Mono"/>
                <a:ea typeface="Roboto Mono"/>
                <a:cs typeface="Roboto Mono"/>
                <a:sym typeface="Roboto Mono"/>
              </a:rPr>
              <a:t>It offers significantly higher concurrency because you can run multiple Redshift clusters and query the same data in S3</a:t>
            </a:r>
            <a:endParaRPr sz="1000">
              <a:solidFill>
                <a:srgbClr val="333333"/>
              </a:solidFill>
              <a:latin typeface="Roboto Mono"/>
              <a:ea typeface="Roboto Mono"/>
              <a:cs typeface="Roboto Mono"/>
              <a:sym typeface="Roboto Mono"/>
            </a:endParaRPr>
          </a:p>
          <a:p>
            <a:pPr indent="-109219" lvl="0" marL="182880" rtl="0" algn="l">
              <a:spcBef>
                <a:spcPts val="0"/>
              </a:spcBef>
              <a:spcAft>
                <a:spcPts val="0"/>
              </a:spcAft>
              <a:buClr>
                <a:srgbClr val="333333"/>
              </a:buClr>
              <a:buSzPts val="1000"/>
              <a:buFont typeface="Roboto Mono"/>
              <a:buAutoNum type="arabicPeriod"/>
            </a:pPr>
            <a:r>
              <a:rPr lang="en" sz="1000">
                <a:solidFill>
                  <a:srgbClr val="333333"/>
                </a:solidFill>
                <a:latin typeface="Roboto Mono"/>
                <a:ea typeface="Roboto Mono"/>
                <a:cs typeface="Roboto Mono"/>
                <a:sym typeface="Roboto Mono"/>
              </a:rPr>
              <a:t>It leverages the Redshift query optimizer to generate efficient query plans, even for complex queries with multi-table joins and window functions. </a:t>
            </a:r>
            <a:endParaRPr sz="1000">
              <a:solidFill>
                <a:srgbClr val="333333"/>
              </a:solidFill>
              <a:latin typeface="Roboto Mono"/>
              <a:ea typeface="Roboto Mono"/>
              <a:cs typeface="Roboto Mono"/>
              <a:sym typeface="Roboto Mono"/>
            </a:endParaRPr>
          </a:p>
          <a:p>
            <a:pPr indent="-109219" lvl="0" marL="182880" rtl="0" algn="l">
              <a:spcBef>
                <a:spcPts val="0"/>
              </a:spcBef>
              <a:spcAft>
                <a:spcPts val="0"/>
              </a:spcAft>
              <a:buClr>
                <a:srgbClr val="333333"/>
              </a:buClr>
              <a:buSzPts val="1000"/>
              <a:buFont typeface="Roboto Mono"/>
              <a:buAutoNum type="arabicPeriod"/>
            </a:pPr>
            <a:r>
              <a:rPr lang="en" sz="1000">
                <a:solidFill>
                  <a:srgbClr val="333333"/>
                </a:solidFill>
                <a:latin typeface="Roboto Mono"/>
                <a:ea typeface="Roboto Mono"/>
                <a:cs typeface="Roboto Mono"/>
                <a:sym typeface="Roboto Mono"/>
              </a:rPr>
              <a:t>It operates directly on your source data in its native format (Parquet, RCFile, CSV, TSV, Sequence, Avro, RegexSerDe and more to come soon). This means that no data loading or transformation is needed. This also eliminates data duplication and associated costs. </a:t>
            </a:r>
            <a:endParaRPr sz="1000">
              <a:solidFill>
                <a:srgbClr val="333333"/>
              </a:solidFill>
              <a:latin typeface="Roboto Mono"/>
              <a:ea typeface="Roboto Mono"/>
              <a:cs typeface="Roboto Mono"/>
              <a:sym typeface="Roboto Mono"/>
            </a:endParaRPr>
          </a:p>
          <a:p>
            <a:pPr indent="-109219" lvl="0" marL="182880" rtl="0" algn="l">
              <a:spcBef>
                <a:spcPts val="0"/>
              </a:spcBef>
              <a:spcAft>
                <a:spcPts val="0"/>
              </a:spcAft>
              <a:buClr>
                <a:srgbClr val="333333"/>
              </a:buClr>
              <a:buSzPts val="1000"/>
              <a:buFont typeface="Roboto Mono"/>
              <a:buAutoNum type="arabicPeriod"/>
            </a:pPr>
            <a:r>
              <a:rPr lang="en" sz="1000">
                <a:solidFill>
                  <a:srgbClr val="333333"/>
                </a:solidFill>
                <a:latin typeface="Roboto Mono"/>
                <a:ea typeface="Roboto Mono"/>
                <a:cs typeface="Roboto Mono"/>
                <a:sym typeface="Roboto Mono"/>
              </a:rPr>
              <a:t>Operating on open data formats gives you the flexibility to leverage other AWS services and execution engines across your various teams to collaborate on the same data in Amazon S3. You get all of this, and because Redshift Spectrum is a feature of Amazon Redshift, you get the same level of end-to-end security, compliance, and certifications as with Amazon Redshift.</a:t>
            </a:r>
            <a:endParaRPr sz="1000">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0"/>
          <p:cNvSpPr txBox="1"/>
          <p:nvPr>
            <p:ph idx="4294967295" type="title"/>
          </p:nvPr>
        </p:nvSpPr>
        <p:spPr>
          <a:xfrm>
            <a:off x="311700" y="22200"/>
            <a:ext cx="8309100" cy="755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t>Redshift Spectrum - Best practices</a:t>
            </a:r>
            <a:endParaRPr sz="1800"/>
          </a:p>
          <a:p>
            <a:pPr indent="0" lvl="0" marL="0" marR="0" rtl="0" algn="l">
              <a:lnSpc>
                <a:spcPct val="100000"/>
              </a:lnSpc>
              <a:spcBef>
                <a:spcPts val="0"/>
              </a:spcBef>
              <a:spcAft>
                <a:spcPts val="0"/>
              </a:spcAft>
              <a:buNone/>
            </a:pPr>
            <a:r>
              <a:rPr lang="en" sz="1100" u="sng">
                <a:solidFill>
                  <a:schemeClr val="hlink"/>
                </a:solidFill>
                <a:latin typeface="Droid Sans"/>
                <a:ea typeface="Droid Sans"/>
                <a:cs typeface="Droid Sans"/>
                <a:sym typeface="Droid Sans"/>
                <a:hlinkClick r:id="rId3"/>
              </a:rPr>
              <a:t>https://aws.amazon.com/blogs/big-data/10-best-practices-for-amazon-redshift-spectrum/</a:t>
            </a:r>
            <a:endParaRPr sz="1800">
              <a:latin typeface="Droid Sans"/>
              <a:ea typeface="Droid Sans"/>
              <a:cs typeface="Droid Sans"/>
              <a:sym typeface="Droid Sans"/>
            </a:endParaRPr>
          </a:p>
        </p:txBody>
      </p:sp>
      <p:sp>
        <p:nvSpPr>
          <p:cNvPr id="262" name="Google Shape;262;p40"/>
          <p:cNvSpPr txBox="1"/>
          <p:nvPr/>
        </p:nvSpPr>
        <p:spPr>
          <a:xfrm>
            <a:off x="228600" y="685800"/>
            <a:ext cx="4426800" cy="355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333333"/>
                </a:solidFill>
                <a:latin typeface="Droid Sans"/>
                <a:ea typeface="Droid Sans"/>
                <a:cs typeface="Droid Sans"/>
                <a:sym typeface="Droid Sans"/>
              </a:rPr>
              <a:t>Best practices for concurrency</a:t>
            </a:r>
            <a:endParaRPr b="1">
              <a:solidFill>
                <a:srgbClr val="333333"/>
              </a:solidFill>
              <a:latin typeface="Droid Sans"/>
              <a:ea typeface="Droid Sans"/>
              <a:cs typeface="Droid Sans"/>
              <a:sym typeface="Droid Sans"/>
            </a:endParaRPr>
          </a:p>
          <a:p>
            <a:pPr indent="0" lvl="0" marL="0" rtl="0" algn="l">
              <a:lnSpc>
                <a:spcPct val="100000"/>
              </a:lnSpc>
              <a:spcBef>
                <a:spcPts val="0"/>
              </a:spcBef>
              <a:spcAft>
                <a:spcPts val="0"/>
              </a:spcAft>
              <a:buNone/>
            </a:pPr>
            <a:r>
              <a:rPr lang="en" sz="1100">
                <a:solidFill>
                  <a:srgbClr val="333333"/>
                </a:solidFill>
                <a:latin typeface="Droid Sans"/>
                <a:ea typeface="Droid Sans"/>
                <a:cs typeface="Droid Sans"/>
                <a:sym typeface="Droid Sans"/>
              </a:rPr>
              <a:t>1. Use Redshift Spectrum to improve concurrent workloads</a:t>
            </a:r>
            <a:endParaRPr sz="1100">
              <a:solidFill>
                <a:srgbClr val="333333"/>
              </a:solidFill>
              <a:latin typeface="Droid Sans"/>
              <a:ea typeface="Droid Sans"/>
              <a:cs typeface="Droid Sans"/>
              <a:sym typeface="Droid Sans"/>
            </a:endParaRPr>
          </a:p>
          <a:p>
            <a:pPr indent="0" lvl="0" marL="0" rtl="0" algn="l">
              <a:lnSpc>
                <a:spcPct val="100000"/>
              </a:lnSpc>
              <a:spcBef>
                <a:spcPts val="0"/>
              </a:spcBef>
              <a:spcAft>
                <a:spcPts val="0"/>
              </a:spcAft>
              <a:buNone/>
            </a:pPr>
            <a:r>
              <a:rPr lang="en" sz="1100">
                <a:solidFill>
                  <a:srgbClr val="333333"/>
                </a:solidFill>
                <a:latin typeface="Droid Sans"/>
                <a:ea typeface="Droid Sans"/>
                <a:cs typeface="Droid Sans"/>
                <a:sym typeface="Droid Sans"/>
              </a:rPr>
              <a:t>2. Use multiple on-demand Amazon Redshift clusters to scale concurrency</a:t>
            </a:r>
            <a:endParaRPr sz="1100">
              <a:solidFill>
                <a:srgbClr val="333333"/>
              </a:solidFill>
            </a:endParaRPr>
          </a:p>
          <a:p>
            <a:pPr indent="0" lvl="0" marL="0" marR="0" rtl="0" algn="l">
              <a:lnSpc>
                <a:spcPct val="100000"/>
              </a:lnSpc>
              <a:spcBef>
                <a:spcPts val="1000"/>
              </a:spcBef>
              <a:spcAft>
                <a:spcPts val="0"/>
              </a:spcAft>
              <a:buNone/>
            </a:pPr>
            <a:r>
              <a:rPr b="1" lang="en">
                <a:solidFill>
                  <a:srgbClr val="333333"/>
                </a:solidFill>
                <a:latin typeface="Droid Sans"/>
                <a:ea typeface="Droid Sans"/>
                <a:cs typeface="Droid Sans"/>
                <a:sym typeface="Droid Sans"/>
              </a:rPr>
              <a:t>Best practices for storage</a:t>
            </a:r>
            <a:endParaRPr b="1">
              <a:solidFill>
                <a:srgbClr val="333333"/>
              </a:solidFill>
              <a:latin typeface="Droid Sans"/>
              <a:ea typeface="Droid Sans"/>
              <a:cs typeface="Droid Sans"/>
              <a:sym typeface="Droid Sans"/>
            </a:endParaRPr>
          </a:p>
          <a:p>
            <a:pPr indent="0" lvl="0" marL="0" marR="0" rtl="0" algn="l">
              <a:lnSpc>
                <a:spcPct val="100000"/>
              </a:lnSpc>
              <a:spcBef>
                <a:spcPts val="0"/>
              </a:spcBef>
              <a:spcAft>
                <a:spcPts val="0"/>
              </a:spcAft>
              <a:buNone/>
            </a:pPr>
            <a:r>
              <a:rPr lang="en" sz="1100">
                <a:solidFill>
                  <a:srgbClr val="333333"/>
                </a:solidFill>
                <a:latin typeface="Droid Sans"/>
                <a:ea typeface="Droid Sans"/>
                <a:cs typeface="Droid Sans"/>
                <a:sym typeface="Droid Sans"/>
              </a:rPr>
              <a:t>3. Consider columnar format for performance and cost</a:t>
            </a:r>
            <a:endParaRPr sz="1100">
              <a:solidFill>
                <a:srgbClr val="333333"/>
              </a:solidFill>
              <a:latin typeface="Droid Sans"/>
              <a:ea typeface="Droid Sans"/>
              <a:cs typeface="Droid Sans"/>
              <a:sym typeface="Droid Sans"/>
            </a:endParaRPr>
          </a:p>
          <a:p>
            <a:pPr indent="0" lvl="0" marL="0" marR="0" rtl="0" algn="l">
              <a:lnSpc>
                <a:spcPct val="100000"/>
              </a:lnSpc>
              <a:spcBef>
                <a:spcPts val="400"/>
              </a:spcBef>
              <a:spcAft>
                <a:spcPts val="0"/>
              </a:spcAft>
              <a:buNone/>
            </a:pPr>
            <a:r>
              <a:rPr lang="en" sz="1100">
                <a:solidFill>
                  <a:srgbClr val="333333"/>
                </a:solidFill>
                <a:latin typeface="Droid Sans"/>
                <a:ea typeface="Droid Sans"/>
                <a:cs typeface="Droid Sans"/>
                <a:sym typeface="Droid Sans"/>
              </a:rPr>
              <a:t>4. Partition files on frequently filtered columns</a:t>
            </a:r>
            <a:endParaRPr sz="1100">
              <a:solidFill>
                <a:srgbClr val="333333"/>
              </a:solidFill>
              <a:latin typeface="Droid Sans"/>
              <a:ea typeface="Droid Sans"/>
              <a:cs typeface="Droid Sans"/>
              <a:sym typeface="Droid Sans"/>
            </a:endParaRPr>
          </a:p>
          <a:p>
            <a:pPr indent="0" lvl="0" marL="0" marR="0" rtl="0" algn="l">
              <a:lnSpc>
                <a:spcPct val="100000"/>
              </a:lnSpc>
              <a:spcBef>
                <a:spcPts val="1000"/>
              </a:spcBef>
              <a:spcAft>
                <a:spcPts val="0"/>
              </a:spcAft>
              <a:buNone/>
            </a:pPr>
            <a:r>
              <a:rPr b="1" lang="en">
                <a:solidFill>
                  <a:srgbClr val="333333"/>
                </a:solidFill>
                <a:latin typeface="Droid Sans"/>
                <a:ea typeface="Droid Sans"/>
                <a:cs typeface="Droid Sans"/>
                <a:sym typeface="Droid Sans"/>
              </a:rPr>
              <a:t>Best practices for cluster configuration</a:t>
            </a:r>
            <a:endParaRPr b="1">
              <a:solidFill>
                <a:srgbClr val="333333"/>
              </a:solidFill>
              <a:latin typeface="Droid Sans"/>
              <a:ea typeface="Droid Sans"/>
              <a:cs typeface="Droid Sans"/>
              <a:sym typeface="Droid Sans"/>
            </a:endParaRPr>
          </a:p>
          <a:p>
            <a:pPr indent="0" lvl="0" marL="0" marR="0" rtl="0" algn="l">
              <a:lnSpc>
                <a:spcPct val="100000"/>
              </a:lnSpc>
              <a:spcBef>
                <a:spcPts val="0"/>
              </a:spcBef>
              <a:spcAft>
                <a:spcPts val="0"/>
              </a:spcAft>
              <a:buNone/>
            </a:pPr>
            <a:r>
              <a:rPr lang="en" sz="1100">
                <a:solidFill>
                  <a:srgbClr val="333333"/>
                </a:solidFill>
                <a:latin typeface="Droid Sans"/>
                <a:ea typeface="Droid Sans"/>
                <a:cs typeface="Droid Sans"/>
                <a:sym typeface="Droid Sans"/>
              </a:rPr>
              <a:t>5. Optimize performance with the right Amazon Redshift cluster configuration</a:t>
            </a:r>
            <a:endParaRPr sz="1100">
              <a:solidFill>
                <a:srgbClr val="333333"/>
              </a:solidFill>
              <a:latin typeface="Droid Sans"/>
              <a:ea typeface="Droid Sans"/>
              <a:cs typeface="Droid Sans"/>
              <a:sym typeface="Droid Sans"/>
            </a:endParaRPr>
          </a:p>
          <a:p>
            <a:pPr indent="0" lvl="0" marL="0" marR="0" rtl="0" algn="l">
              <a:lnSpc>
                <a:spcPct val="100000"/>
              </a:lnSpc>
              <a:spcBef>
                <a:spcPts val="1000"/>
              </a:spcBef>
              <a:spcAft>
                <a:spcPts val="0"/>
              </a:spcAft>
              <a:buNone/>
            </a:pPr>
            <a:r>
              <a:rPr b="1" lang="en">
                <a:solidFill>
                  <a:srgbClr val="333333"/>
                </a:solidFill>
                <a:latin typeface="Droid Sans"/>
                <a:ea typeface="Droid Sans"/>
                <a:cs typeface="Droid Sans"/>
                <a:sym typeface="Droid Sans"/>
              </a:rPr>
              <a:t>Best practices for when to use Redshift Spectrum</a:t>
            </a:r>
            <a:endParaRPr b="1">
              <a:solidFill>
                <a:srgbClr val="333333"/>
              </a:solidFill>
              <a:latin typeface="Droid Sans"/>
              <a:ea typeface="Droid Sans"/>
              <a:cs typeface="Droid Sans"/>
              <a:sym typeface="Droid Sans"/>
            </a:endParaRPr>
          </a:p>
          <a:p>
            <a:pPr indent="0" lvl="0" marL="0" marR="0" rtl="0" algn="l">
              <a:lnSpc>
                <a:spcPct val="100000"/>
              </a:lnSpc>
              <a:spcBef>
                <a:spcPts val="0"/>
              </a:spcBef>
              <a:spcAft>
                <a:spcPts val="0"/>
              </a:spcAft>
              <a:buNone/>
            </a:pPr>
            <a:r>
              <a:rPr lang="en" sz="1100">
                <a:solidFill>
                  <a:srgbClr val="333333"/>
                </a:solidFill>
                <a:latin typeface="Droid Sans"/>
                <a:ea typeface="Droid Sans"/>
                <a:cs typeface="Droid Sans"/>
                <a:sym typeface="Droid Sans"/>
              </a:rPr>
              <a:t>6. Achieve faster scan- and aggregation-intensive queries with Redshift Spectrum</a:t>
            </a:r>
            <a:endParaRPr sz="1100">
              <a:solidFill>
                <a:srgbClr val="333333"/>
              </a:solidFill>
              <a:latin typeface="Droid Sans"/>
              <a:ea typeface="Droid Sans"/>
              <a:cs typeface="Droid Sans"/>
              <a:sym typeface="Droid Sans"/>
            </a:endParaRPr>
          </a:p>
          <a:p>
            <a:pPr indent="0" lvl="0" marL="0" marR="0" rtl="0" algn="l">
              <a:lnSpc>
                <a:spcPct val="100000"/>
              </a:lnSpc>
              <a:spcBef>
                <a:spcPts val="0"/>
              </a:spcBef>
              <a:spcAft>
                <a:spcPts val="0"/>
              </a:spcAft>
              <a:buNone/>
            </a:pPr>
            <a:r>
              <a:rPr lang="en" sz="1100">
                <a:solidFill>
                  <a:srgbClr val="333333"/>
                </a:solidFill>
                <a:latin typeface="Droid Sans"/>
                <a:ea typeface="Droid Sans"/>
                <a:cs typeface="Droid Sans"/>
                <a:sym typeface="Droid Sans"/>
              </a:rPr>
              <a:t>7. Simplify ETL pipelines</a:t>
            </a:r>
            <a:endParaRPr sz="1100">
              <a:solidFill>
                <a:srgbClr val="333333"/>
              </a:solidFill>
              <a:latin typeface="Droid Sans"/>
              <a:ea typeface="Droid Sans"/>
              <a:cs typeface="Droid Sans"/>
              <a:sym typeface="Droid Sans"/>
            </a:endParaRPr>
          </a:p>
          <a:p>
            <a:pPr indent="0" lvl="0" marL="0" marR="0" rtl="0" algn="l">
              <a:lnSpc>
                <a:spcPct val="100000"/>
              </a:lnSpc>
              <a:spcBef>
                <a:spcPts val="0"/>
              </a:spcBef>
              <a:spcAft>
                <a:spcPts val="0"/>
              </a:spcAft>
              <a:buNone/>
            </a:pPr>
            <a:r>
              <a:t/>
            </a:r>
            <a:endParaRPr sz="1100">
              <a:solidFill>
                <a:srgbClr val="333333"/>
              </a:solidFill>
              <a:latin typeface="Droid Sans"/>
              <a:ea typeface="Droid Sans"/>
              <a:cs typeface="Droid Sans"/>
              <a:sym typeface="Droid Sans"/>
            </a:endParaRPr>
          </a:p>
        </p:txBody>
      </p:sp>
      <p:sp>
        <p:nvSpPr>
          <p:cNvPr id="263" name="Google Shape;263;p40"/>
          <p:cNvSpPr txBox="1"/>
          <p:nvPr/>
        </p:nvSpPr>
        <p:spPr>
          <a:xfrm>
            <a:off x="4732025" y="685800"/>
            <a:ext cx="4114800" cy="35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rgbClr val="333333"/>
                </a:solidFill>
                <a:latin typeface="Droid Sans"/>
                <a:ea typeface="Droid Sans"/>
                <a:cs typeface="Droid Sans"/>
                <a:sym typeface="Droid Sans"/>
              </a:rPr>
              <a:t>Best practices for query performance</a:t>
            </a:r>
            <a:endParaRPr b="1">
              <a:solidFill>
                <a:srgbClr val="333333"/>
              </a:solidFill>
              <a:latin typeface="Droid Sans"/>
              <a:ea typeface="Droid Sans"/>
              <a:cs typeface="Droid Sans"/>
              <a:sym typeface="Droid Sans"/>
            </a:endParaRPr>
          </a:p>
          <a:p>
            <a:pPr indent="0" lvl="0" marL="0" marR="0" rtl="0" algn="l">
              <a:lnSpc>
                <a:spcPct val="100000"/>
              </a:lnSpc>
              <a:spcBef>
                <a:spcPts val="0"/>
              </a:spcBef>
              <a:spcAft>
                <a:spcPts val="0"/>
              </a:spcAft>
              <a:buNone/>
            </a:pPr>
            <a:r>
              <a:rPr lang="en" sz="1100">
                <a:solidFill>
                  <a:srgbClr val="333333"/>
                </a:solidFill>
                <a:latin typeface="Droid Sans"/>
                <a:ea typeface="Droid Sans"/>
                <a:cs typeface="Droid Sans"/>
                <a:sym typeface="Droid Sans"/>
              </a:rPr>
              <a:t>8. Improve Amazon S3 query performance with predicate pushdown</a:t>
            </a:r>
            <a:endParaRPr sz="1100">
              <a:solidFill>
                <a:srgbClr val="333333"/>
              </a:solidFill>
              <a:latin typeface="Droid Sans"/>
              <a:ea typeface="Droid Sans"/>
              <a:cs typeface="Droid Sans"/>
              <a:sym typeface="Droid Sans"/>
            </a:endParaRPr>
          </a:p>
          <a:p>
            <a:pPr indent="0" lvl="0" marL="0" marR="0" rtl="0" algn="l">
              <a:lnSpc>
                <a:spcPct val="100000"/>
              </a:lnSpc>
              <a:spcBef>
                <a:spcPts val="0"/>
              </a:spcBef>
              <a:spcAft>
                <a:spcPts val="0"/>
              </a:spcAft>
              <a:buNone/>
            </a:pPr>
            <a:r>
              <a:rPr lang="en" sz="1100">
                <a:solidFill>
                  <a:srgbClr val="333333"/>
                </a:solidFill>
                <a:latin typeface="Droid Sans"/>
                <a:ea typeface="Droid Sans"/>
                <a:cs typeface="Droid Sans"/>
                <a:sym typeface="Droid Sans"/>
              </a:rPr>
              <a:t>9. Replace complex DISTINCT operations with GROUP BY in your queries</a:t>
            </a:r>
            <a:endParaRPr sz="1100">
              <a:solidFill>
                <a:srgbClr val="333333"/>
              </a:solidFill>
              <a:latin typeface="Droid Sans"/>
              <a:ea typeface="Droid Sans"/>
              <a:cs typeface="Droid Sans"/>
              <a:sym typeface="Droid Sans"/>
            </a:endParaRPr>
          </a:p>
          <a:p>
            <a:pPr indent="0" lvl="0" marL="0" marR="0" rtl="0" algn="l">
              <a:lnSpc>
                <a:spcPct val="100000"/>
              </a:lnSpc>
              <a:spcBef>
                <a:spcPts val="1000"/>
              </a:spcBef>
              <a:spcAft>
                <a:spcPts val="0"/>
              </a:spcAft>
              <a:buNone/>
            </a:pPr>
            <a:r>
              <a:rPr b="1" lang="en">
                <a:solidFill>
                  <a:srgbClr val="333333"/>
                </a:solidFill>
                <a:latin typeface="Droid Sans"/>
                <a:ea typeface="Droid Sans"/>
                <a:cs typeface="Droid Sans"/>
                <a:sym typeface="Droid Sans"/>
              </a:rPr>
              <a:t>Best practices for table placement and statistics</a:t>
            </a:r>
            <a:endParaRPr b="1">
              <a:solidFill>
                <a:srgbClr val="333333"/>
              </a:solidFill>
              <a:latin typeface="Droid Sans"/>
              <a:ea typeface="Droid Sans"/>
              <a:cs typeface="Droid Sans"/>
              <a:sym typeface="Droid Sans"/>
            </a:endParaRPr>
          </a:p>
          <a:p>
            <a:pPr indent="0" lvl="0" marL="0" marR="0" rtl="0" algn="l">
              <a:lnSpc>
                <a:spcPct val="100000"/>
              </a:lnSpc>
              <a:spcBef>
                <a:spcPts val="0"/>
              </a:spcBef>
              <a:spcAft>
                <a:spcPts val="0"/>
              </a:spcAft>
              <a:buNone/>
            </a:pPr>
            <a:r>
              <a:rPr lang="en" sz="1100">
                <a:solidFill>
                  <a:srgbClr val="333333"/>
                </a:solidFill>
                <a:latin typeface="Droid Sans"/>
                <a:ea typeface="Droid Sans"/>
                <a:cs typeface="Droid Sans"/>
                <a:sym typeface="Droid Sans"/>
              </a:rPr>
              <a:t>10. Determine the best place to store your tables</a:t>
            </a:r>
            <a:endParaRPr sz="1100">
              <a:solidFill>
                <a:srgbClr val="333333"/>
              </a:solidFill>
              <a:latin typeface="Droid Sans"/>
              <a:ea typeface="Droid Sans"/>
              <a:cs typeface="Droid Sans"/>
              <a:sym typeface="Droid Sans"/>
            </a:endParaRPr>
          </a:p>
          <a:p>
            <a:pPr indent="0" lvl="0" marL="0" marR="0" rtl="0" algn="l">
              <a:lnSpc>
                <a:spcPct val="100000"/>
              </a:lnSpc>
              <a:spcBef>
                <a:spcPts val="0"/>
              </a:spcBef>
              <a:spcAft>
                <a:spcPts val="0"/>
              </a:spcAft>
              <a:buNone/>
            </a:pPr>
            <a:r>
              <a:rPr lang="en" sz="1100">
                <a:solidFill>
                  <a:srgbClr val="333333"/>
                </a:solidFill>
                <a:latin typeface="Droid Sans"/>
                <a:ea typeface="Droid Sans"/>
                <a:cs typeface="Droid Sans"/>
                <a:sym typeface="Droid Sans"/>
              </a:rPr>
              <a:t>11. Set the table statistics (numRows) manually for S3 external tables</a:t>
            </a:r>
            <a:endParaRPr sz="1100">
              <a:solidFill>
                <a:srgbClr val="333333"/>
              </a:solidFill>
              <a:latin typeface="Droid Sans"/>
              <a:ea typeface="Droid Sans"/>
              <a:cs typeface="Droid Sans"/>
              <a:sym typeface="Droid Sans"/>
            </a:endParaRPr>
          </a:p>
          <a:p>
            <a:pPr indent="0" lvl="0" marL="0" marR="0" rtl="0" algn="l">
              <a:lnSpc>
                <a:spcPct val="100000"/>
              </a:lnSpc>
              <a:spcBef>
                <a:spcPts val="1000"/>
              </a:spcBef>
              <a:spcAft>
                <a:spcPts val="0"/>
              </a:spcAft>
              <a:buNone/>
            </a:pPr>
            <a:r>
              <a:rPr b="1" lang="en">
                <a:solidFill>
                  <a:srgbClr val="333333"/>
                </a:solidFill>
                <a:latin typeface="Droid Sans"/>
                <a:ea typeface="Droid Sans"/>
                <a:cs typeface="Droid Sans"/>
                <a:sym typeface="Droid Sans"/>
              </a:rPr>
              <a:t>Best practices for query cost control</a:t>
            </a:r>
            <a:endParaRPr b="1">
              <a:solidFill>
                <a:srgbClr val="333333"/>
              </a:solidFill>
              <a:latin typeface="Droid Sans"/>
              <a:ea typeface="Droid Sans"/>
              <a:cs typeface="Droid Sans"/>
              <a:sym typeface="Droid Sans"/>
            </a:endParaRPr>
          </a:p>
          <a:p>
            <a:pPr indent="0" lvl="0" marL="0" marR="0" rtl="0" algn="l">
              <a:lnSpc>
                <a:spcPct val="100000"/>
              </a:lnSpc>
              <a:spcBef>
                <a:spcPts val="0"/>
              </a:spcBef>
              <a:spcAft>
                <a:spcPts val="0"/>
              </a:spcAft>
              <a:buNone/>
            </a:pPr>
            <a:r>
              <a:rPr lang="en" sz="1100">
                <a:solidFill>
                  <a:srgbClr val="333333"/>
                </a:solidFill>
                <a:latin typeface="Droid Sans"/>
                <a:ea typeface="Droid Sans"/>
                <a:cs typeface="Droid Sans"/>
                <a:sym typeface="Droid Sans"/>
              </a:rPr>
              <a:t>12. Pay attention to query cost and use query monitoring rules</a:t>
            </a:r>
            <a:endParaRPr sz="1100">
              <a:solidFill>
                <a:srgbClr val="333333"/>
              </a:solidFill>
              <a:latin typeface="Droid Sans"/>
              <a:ea typeface="Droid Sans"/>
              <a:cs typeface="Droid Sans"/>
              <a:sym typeface="Droid Sans"/>
            </a:endParaRPr>
          </a:p>
          <a:p>
            <a:pPr indent="0" lvl="0" marL="0" rtl="0" algn="l">
              <a:lnSpc>
                <a:spcPct val="115000"/>
              </a:lnSpc>
              <a:spcBef>
                <a:spcPts val="0"/>
              </a:spcBef>
              <a:spcAft>
                <a:spcPts val="0"/>
              </a:spcAft>
              <a:buNone/>
            </a:pPr>
            <a:r>
              <a:t/>
            </a:r>
            <a:endParaRPr sz="1100"/>
          </a:p>
          <a:p>
            <a:pPr indent="0" lvl="0" marL="0" rtl="0" algn="l">
              <a:lnSpc>
                <a:spcPct val="115000"/>
              </a:lnSpc>
              <a:spcBef>
                <a:spcPts val="1800"/>
              </a:spcBef>
              <a:spcAft>
                <a:spcPts val="0"/>
              </a:spcAft>
              <a:buNone/>
            </a:pPr>
            <a:r>
              <a:t/>
            </a:r>
            <a:endParaRPr b="1" sz="1700">
              <a:solidFill>
                <a:srgbClr val="333333"/>
              </a:solidFill>
              <a:latin typeface="Droid Sans"/>
              <a:ea typeface="Droid Sans"/>
              <a:cs typeface="Droid Sans"/>
              <a:sym typeface="Droid Sans"/>
            </a:endParaRPr>
          </a:p>
          <a:p>
            <a:pPr indent="0" lvl="0" marL="0" rtl="0" algn="l">
              <a:lnSpc>
                <a:spcPct val="115000"/>
              </a:lnSpc>
              <a:spcBef>
                <a:spcPts val="400"/>
              </a:spcBef>
              <a:spcAft>
                <a:spcPts val="0"/>
              </a:spcAft>
              <a:buNone/>
            </a:pPr>
            <a:r>
              <a:t/>
            </a:r>
            <a:endParaRPr sz="1100"/>
          </a:p>
          <a:p>
            <a:pPr indent="0" lvl="0" marL="0" rtl="0" algn="l">
              <a:lnSpc>
                <a:spcPct val="115000"/>
              </a:lnSpc>
              <a:spcBef>
                <a:spcPts val="0"/>
              </a:spcBef>
              <a:spcAft>
                <a:spcPts val="0"/>
              </a:spcAft>
              <a:buNone/>
            </a:pPr>
            <a:r>
              <a:t/>
            </a:r>
            <a:endParaRPr b="1" sz="1700">
              <a:solidFill>
                <a:srgbClr val="333333"/>
              </a:solidFill>
              <a:latin typeface="Droid Sans"/>
              <a:ea typeface="Droid Sans"/>
              <a:cs typeface="Droid Sans"/>
              <a:sym typeface="Droid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Redshift - Example ETL process</a:t>
            </a:r>
            <a:endParaRPr sz="1800"/>
          </a:p>
          <a:p>
            <a:pPr indent="0" lvl="0" marL="0" marR="0" rtl="0" algn="l">
              <a:lnSpc>
                <a:spcPct val="115000"/>
              </a:lnSpc>
              <a:spcBef>
                <a:spcPts val="0"/>
              </a:spcBef>
              <a:spcAft>
                <a:spcPts val="0"/>
              </a:spcAft>
              <a:buNone/>
            </a:pPr>
            <a:r>
              <a:rPr lang="en" sz="900" u="sng">
                <a:solidFill>
                  <a:schemeClr val="hlink"/>
                </a:solidFill>
                <a:latin typeface="Roboto Mono"/>
                <a:ea typeface="Roboto Mono"/>
                <a:cs typeface="Roboto Mono"/>
                <a:sym typeface="Roboto Mono"/>
                <a:hlinkClick r:id="rId3"/>
              </a:rPr>
              <a:t>https://aws..com/blogs/big-data/top-8-best-practices-for-high-performance-etl-processing-using--redshift/</a:t>
            </a:r>
            <a:endParaRPr sz="9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pic>
        <p:nvPicPr>
          <p:cNvPr id="269" name="Google Shape;269;p41"/>
          <p:cNvPicPr preferRelativeResize="0"/>
          <p:nvPr/>
        </p:nvPicPr>
        <p:blipFill>
          <a:blip r:embed="rId4">
            <a:alphaModFix/>
          </a:blip>
          <a:stretch>
            <a:fillRect/>
          </a:stretch>
        </p:blipFill>
        <p:spPr>
          <a:xfrm>
            <a:off x="304800" y="930300"/>
            <a:ext cx="4771700" cy="1227000"/>
          </a:xfrm>
          <a:prstGeom prst="rect">
            <a:avLst/>
          </a:prstGeom>
          <a:noFill/>
          <a:ln>
            <a:noFill/>
          </a:ln>
        </p:spPr>
      </p:pic>
      <p:sp>
        <p:nvSpPr>
          <p:cNvPr id="270" name="Google Shape;270;p41"/>
          <p:cNvSpPr txBox="1"/>
          <p:nvPr/>
        </p:nvSpPr>
        <p:spPr>
          <a:xfrm>
            <a:off x="304800" y="1981200"/>
            <a:ext cx="84126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000">
                <a:solidFill>
                  <a:srgbClr val="333333"/>
                </a:solidFill>
                <a:latin typeface="Roboto Mono"/>
                <a:ea typeface="Roboto Mono"/>
                <a:cs typeface="Roboto Mono"/>
                <a:sym typeface="Roboto Mono"/>
              </a:rPr>
              <a:t>Step 1:  Extract from the RDBMS source to a S3 bucket</a:t>
            </a:r>
            <a:endParaRPr b="1" sz="1000">
              <a:solidFill>
                <a:srgbClr val="333333"/>
              </a:solidFill>
              <a:latin typeface="Roboto Mono"/>
              <a:ea typeface="Roboto Mono"/>
              <a:cs typeface="Roboto Mono"/>
              <a:sym typeface="Roboto Mono"/>
            </a:endParaRPr>
          </a:p>
          <a:p>
            <a:pPr indent="0" lvl="0" marL="0" rtl="0" algn="l">
              <a:lnSpc>
                <a:spcPct val="115000"/>
              </a:lnSpc>
              <a:spcBef>
                <a:spcPts val="400"/>
              </a:spcBef>
              <a:spcAft>
                <a:spcPts val="0"/>
              </a:spcAft>
              <a:buNone/>
            </a:pPr>
            <a:r>
              <a:rPr lang="en" sz="900">
                <a:solidFill>
                  <a:srgbClr val="333333"/>
                </a:solidFill>
                <a:latin typeface="Roboto Mono"/>
                <a:ea typeface="Roboto Mono"/>
                <a:cs typeface="Roboto Mono"/>
                <a:sym typeface="Roboto Mono"/>
              </a:rPr>
              <a:t>In this ETL process, the data extract job fetches change data every 1 hour and it is staged into multiple hourly files. </a:t>
            </a:r>
            <a:r>
              <a:rPr lang="en" sz="900">
                <a:solidFill>
                  <a:srgbClr val="333333"/>
                </a:solidFill>
                <a:latin typeface="Roboto Mono"/>
                <a:ea typeface="Roboto Mono"/>
                <a:cs typeface="Roboto Mono"/>
                <a:sym typeface="Roboto Mono"/>
              </a:rPr>
              <a:t>Organizing the data into multiple, evenly sized files enables the COPY command to ingest this data using all available resources in the  Redshift cluster. Further, the files are compressed (gzipped) to further reduce COPY times. </a:t>
            </a:r>
            <a:endParaRPr sz="900">
              <a:solidFill>
                <a:srgbClr val="333333"/>
              </a:solidFill>
              <a:latin typeface="Roboto Mono"/>
              <a:ea typeface="Roboto Mono"/>
              <a:cs typeface="Roboto Mono"/>
              <a:sym typeface="Roboto Mono"/>
            </a:endParaRPr>
          </a:p>
          <a:p>
            <a:pPr indent="0" lvl="0" marL="0" marR="0" rtl="0" algn="l">
              <a:lnSpc>
                <a:spcPct val="100000"/>
              </a:lnSpc>
              <a:spcBef>
                <a:spcPts val="1400"/>
              </a:spcBef>
              <a:spcAft>
                <a:spcPts val="0"/>
              </a:spcAft>
              <a:buNone/>
            </a:pPr>
            <a:r>
              <a:rPr b="1" lang="en" sz="1000">
                <a:solidFill>
                  <a:srgbClr val="333333"/>
                </a:solidFill>
                <a:latin typeface="Roboto Mono"/>
                <a:ea typeface="Roboto Mono"/>
                <a:cs typeface="Roboto Mono"/>
                <a:sym typeface="Roboto Mono"/>
              </a:rPr>
              <a:t>Step 2: Stage data to the  Redshift table for cleansing</a:t>
            </a:r>
            <a:endParaRPr b="1" sz="1000">
              <a:solidFill>
                <a:srgbClr val="333333"/>
              </a:solidFill>
              <a:latin typeface="Roboto Mono"/>
              <a:ea typeface="Roboto Mono"/>
              <a:cs typeface="Roboto Mono"/>
              <a:sym typeface="Roboto Mono"/>
            </a:endParaRPr>
          </a:p>
          <a:p>
            <a:pPr indent="0" lvl="0" marL="0" marR="0" rtl="0" algn="l">
              <a:lnSpc>
                <a:spcPct val="115000"/>
              </a:lnSpc>
              <a:spcBef>
                <a:spcPts val="400"/>
              </a:spcBef>
              <a:spcAft>
                <a:spcPts val="0"/>
              </a:spcAft>
              <a:buNone/>
            </a:pPr>
            <a:r>
              <a:rPr lang="en" sz="900">
                <a:solidFill>
                  <a:srgbClr val="333333"/>
                </a:solidFill>
                <a:latin typeface="Roboto Mono"/>
                <a:ea typeface="Roboto Mono"/>
                <a:cs typeface="Roboto Mono"/>
                <a:sym typeface="Roboto Mono"/>
              </a:rPr>
              <a:t>Ingesting the data can be accomplished using a JSON-based </a:t>
            </a:r>
            <a:r>
              <a:rPr lang="en" sz="900">
                <a:solidFill>
                  <a:srgbClr val="333333"/>
                </a:solidFill>
                <a:uFill>
                  <a:noFill/>
                </a:uFill>
                <a:latin typeface="Roboto Mono"/>
                <a:ea typeface="Roboto Mono"/>
                <a:cs typeface="Roboto Mono"/>
                <a:sym typeface="Roboto Mono"/>
                <a:hlinkClick r:id="rId5"/>
              </a:rPr>
              <a:t>manifest file</a:t>
            </a:r>
            <a:r>
              <a:rPr lang="en" sz="900">
                <a:solidFill>
                  <a:srgbClr val="333333"/>
                </a:solidFill>
                <a:latin typeface="Roboto Mono"/>
                <a:ea typeface="Roboto Mono"/>
                <a:cs typeface="Roboto Mono"/>
                <a:sym typeface="Roboto Mono"/>
              </a:rPr>
              <a:t>. Using the manifest file ensures that </a:t>
            </a:r>
            <a:r>
              <a:rPr lang="en" sz="900">
                <a:solidFill>
                  <a:srgbClr val="333333"/>
                </a:solidFill>
                <a:uFill>
                  <a:noFill/>
                </a:uFill>
                <a:latin typeface="Roboto Mono"/>
                <a:ea typeface="Roboto Mono"/>
                <a:cs typeface="Roboto Mono"/>
                <a:sym typeface="Roboto Mono"/>
                <a:hlinkClick r:id="rId6"/>
              </a:rPr>
              <a:t>S3 eventual consistency</a:t>
            </a:r>
            <a:r>
              <a:rPr lang="en" sz="900">
                <a:solidFill>
                  <a:srgbClr val="333333"/>
                </a:solidFill>
                <a:latin typeface="Roboto Mono"/>
                <a:ea typeface="Roboto Mono"/>
                <a:cs typeface="Roboto Mono"/>
                <a:sym typeface="Roboto Mono"/>
              </a:rPr>
              <a:t> issues can be eliminated and also provides an opportunity to dedupe any files if needed.</a:t>
            </a:r>
            <a:endParaRPr sz="900">
              <a:solidFill>
                <a:srgbClr val="333333"/>
              </a:solidFill>
              <a:latin typeface="Roboto Mono"/>
              <a:ea typeface="Roboto Mono"/>
              <a:cs typeface="Roboto Mono"/>
              <a:sym typeface="Roboto Mono"/>
            </a:endParaRPr>
          </a:p>
          <a:p>
            <a:pPr indent="0" lvl="0" marL="0" marR="0" rtl="0" algn="l">
              <a:lnSpc>
                <a:spcPct val="100000"/>
              </a:lnSpc>
              <a:spcBef>
                <a:spcPts val="1400"/>
              </a:spcBef>
              <a:spcAft>
                <a:spcPts val="0"/>
              </a:spcAft>
              <a:buNone/>
            </a:pPr>
            <a:r>
              <a:rPr b="1" lang="en" sz="1000">
                <a:solidFill>
                  <a:srgbClr val="333333"/>
                </a:solidFill>
                <a:latin typeface="Roboto Mono"/>
                <a:ea typeface="Roboto Mono"/>
                <a:cs typeface="Roboto Mono"/>
                <a:sym typeface="Roboto Mono"/>
              </a:rPr>
              <a:t>Step 3: Transform data to create daily, weekly, and monthly datasets and load into target tables</a:t>
            </a:r>
            <a:endParaRPr b="1" sz="1000">
              <a:solidFill>
                <a:srgbClr val="333333"/>
              </a:solidFill>
              <a:latin typeface="Roboto Mono"/>
              <a:ea typeface="Roboto Mono"/>
              <a:cs typeface="Roboto Mono"/>
              <a:sym typeface="Roboto Mono"/>
            </a:endParaRPr>
          </a:p>
          <a:p>
            <a:pPr indent="0" lvl="0" marL="0" marR="0" rtl="0" algn="l">
              <a:lnSpc>
                <a:spcPct val="115000"/>
              </a:lnSpc>
              <a:spcBef>
                <a:spcPts val="400"/>
              </a:spcBef>
              <a:spcAft>
                <a:spcPts val="0"/>
              </a:spcAft>
              <a:buNone/>
            </a:pPr>
            <a:r>
              <a:rPr lang="en" sz="900">
                <a:solidFill>
                  <a:srgbClr val="333333"/>
                </a:solidFill>
                <a:latin typeface="Roboto Mono"/>
                <a:ea typeface="Roboto Mono"/>
                <a:cs typeface="Roboto Mono"/>
                <a:sym typeface="Roboto Mono"/>
              </a:rPr>
              <a:t>Data is staged in the “stage_tbl” from where it can be transformed into the daily, weekly, and monthly aggregates and loaded into target tables.</a:t>
            </a:r>
            <a:endParaRPr sz="900">
              <a:solidFill>
                <a:srgbClr val="333333"/>
              </a:solidFill>
              <a:latin typeface="Roboto Mono"/>
              <a:ea typeface="Roboto Mono"/>
              <a:cs typeface="Roboto Mono"/>
              <a:sym typeface="Roboto Mono"/>
            </a:endParaRPr>
          </a:p>
          <a:p>
            <a:pPr indent="0" lvl="0" marL="0" marR="0" rtl="0" algn="l">
              <a:lnSpc>
                <a:spcPct val="100000"/>
              </a:lnSpc>
              <a:spcBef>
                <a:spcPts val="1400"/>
              </a:spcBef>
              <a:spcAft>
                <a:spcPts val="0"/>
              </a:spcAft>
              <a:buNone/>
            </a:pPr>
            <a:r>
              <a:rPr b="1" lang="en" sz="1000">
                <a:solidFill>
                  <a:srgbClr val="333333"/>
                </a:solidFill>
                <a:latin typeface="Roboto Mono"/>
                <a:ea typeface="Roboto Mono"/>
                <a:cs typeface="Roboto Mono"/>
                <a:sym typeface="Roboto Mono"/>
              </a:rPr>
              <a:t>Step 4: Unload the daily dataset to populate the S3 data lake bucket</a:t>
            </a:r>
            <a:endParaRPr b="1" sz="1000">
              <a:solidFill>
                <a:srgbClr val="333333"/>
              </a:solidFill>
              <a:latin typeface="Roboto Mono"/>
              <a:ea typeface="Roboto Mono"/>
              <a:cs typeface="Roboto Mono"/>
              <a:sym typeface="Roboto Mono"/>
            </a:endParaRPr>
          </a:p>
          <a:p>
            <a:pPr indent="0" lvl="0" marL="0" marR="0" rtl="0" algn="l">
              <a:lnSpc>
                <a:spcPct val="115000"/>
              </a:lnSpc>
              <a:spcBef>
                <a:spcPts val="400"/>
              </a:spcBef>
              <a:spcAft>
                <a:spcPts val="0"/>
              </a:spcAft>
              <a:buNone/>
            </a:pPr>
            <a:r>
              <a:rPr lang="en" sz="900">
                <a:solidFill>
                  <a:srgbClr val="333333"/>
                </a:solidFill>
                <a:latin typeface="Roboto Mono"/>
                <a:ea typeface="Roboto Mono"/>
                <a:cs typeface="Roboto Mono"/>
                <a:sym typeface="Roboto Mono"/>
              </a:rPr>
              <a:t>The transformed results are now unloaded into another S3 bucket, where they can be further processed and made available for end-user reporting using a number of different tools, including Redshift Spectrum and  Athena.</a:t>
            </a:r>
            <a:endParaRPr sz="900">
              <a:solidFill>
                <a:srgbClr val="333333"/>
              </a:solidFill>
              <a:latin typeface="Roboto Mono"/>
              <a:ea typeface="Roboto Mono"/>
              <a:cs typeface="Roboto Mono"/>
              <a:sym typeface="Roboto Mono"/>
            </a:endParaRPr>
          </a:p>
          <a:p>
            <a:pPr indent="0" lvl="0" marL="0" marR="0" rtl="0" algn="l">
              <a:lnSpc>
                <a:spcPct val="115000"/>
              </a:lnSpc>
              <a:spcBef>
                <a:spcPts val="1100"/>
              </a:spcBef>
              <a:spcAft>
                <a:spcPts val="0"/>
              </a:spcAft>
              <a:buNone/>
            </a:pPr>
            <a:r>
              <a:t/>
            </a:r>
            <a:endParaRPr sz="900">
              <a:solidFill>
                <a:srgbClr val="333333"/>
              </a:solidFill>
              <a:latin typeface="Roboto Mono"/>
              <a:ea typeface="Roboto Mono"/>
              <a:cs typeface="Roboto Mono"/>
              <a:sym typeface="Roboto Mono"/>
            </a:endParaRPr>
          </a:p>
          <a:p>
            <a:pPr indent="0" lvl="0" marL="0" marR="0" rtl="0" algn="l">
              <a:lnSpc>
                <a:spcPct val="115000"/>
              </a:lnSpc>
              <a:spcBef>
                <a:spcPts val="1100"/>
              </a:spcBef>
              <a:spcAft>
                <a:spcPts val="0"/>
              </a:spcAft>
              <a:buNone/>
            </a:pPr>
            <a:r>
              <a:t/>
            </a:r>
            <a:endParaRPr sz="900">
              <a:solidFill>
                <a:srgbClr val="333333"/>
              </a:solidFill>
              <a:latin typeface="Roboto Mono"/>
              <a:ea typeface="Roboto Mono"/>
              <a:cs typeface="Roboto Mono"/>
              <a:sym typeface="Roboto Mono"/>
            </a:endParaRPr>
          </a:p>
          <a:p>
            <a:pPr indent="0" lvl="0" marL="0" rtl="0" algn="l">
              <a:lnSpc>
                <a:spcPct val="115000"/>
              </a:lnSpc>
              <a:spcBef>
                <a:spcPts val="1100"/>
              </a:spcBef>
              <a:spcAft>
                <a:spcPts val="1100"/>
              </a:spcAft>
              <a:buNone/>
            </a:pPr>
            <a:r>
              <a:t/>
            </a:r>
            <a:endParaRPr sz="900">
              <a:solidFill>
                <a:srgbClr val="333333"/>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idx="4294967295" type="title"/>
          </p:nvPr>
        </p:nvSpPr>
        <p:spPr>
          <a:xfrm>
            <a:off x="311700" y="250800"/>
            <a:ext cx="83802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Use cases for Kinesis</a:t>
            </a:r>
            <a:endParaRPr sz="1400"/>
          </a:p>
          <a:p>
            <a:pPr indent="0" lvl="0" marL="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https://aws..com/kinesis/data-streams/faqs/</a:t>
            </a:r>
            <a:endParaRPr sz="1800">
              <a:solidFill>
                <a:schemeClr val="dk1"/>
              </a:solidFill>
              <a:latin typeface="Roboto Mono"/>
              <a:ea typeface="Roboto Mono"/>
              <a:cs typeface="Roboto Mono"/>
              <a:sym typeface="Roboto Mono"/>
            </a:endParaRPr>
          </a:p>
        </p:txBody>
      </p:sp>
      <p:sp>
        <p:nvSpPr>
          <p:cNvPr id="97" name="Google Shape;97;p15"/>
          <p:cNvSpPr txBox="1"/>
          <p:nvPr/>
        </p:nvSpPr>
        <p:spPr>
          <a:xfrm>
            <a:off x="152400" y="838200"/>
            <a:ext cx="38826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00">
                <a:solidFill>
                  <a:srgbClr val="0000FF"/>
                </a:solidFill>
                <a:latin typeface="Roboto Mono"/>
                <a:ea typeface="Roboto Mono"/>
                <a:cs typeface="Roboto Mono"/>
                <a:sym typeface="Roboto Mono"/>
              </a:rPr>
              <a:t>Q: How does  Kinesis Data Streams differ from  SQS?</a:t>
            </a:r>
            <a:endParaRPr sz="1000">
              <a:solidFill>
                <a:srgbClr val="0000FF"/>
              </a:solidFill>
              <a:latin typeface="Roboto Mono"/>
              <a:ea typeface="Roboto Mono"/>
              <a:cs typeface="Roboto Mono"/>
              <a:sym typeface="Roboto Mono"/>
            </a:endParaRPr>
          </a:p>
          <a:p>
            <a:pPr indent="0" lvl="0" marL="0" rtl="0" algn="l">
              <a:lnSpc>
                <a:spcPct val="115000"/>
              </a:lnSpc>
              <a:spcBef>
                <a:spcPts val="1100"/>
              </a:spcBef>
              <a:spcAft>
                <a:spcPts val="0"/>
              </a:spcAft>
              <a:buNone/>
            </a:pPr>
            <a:r>
              <a:rPr lang="en" sz="1000">
                <a:solidFill>
                  <a:srgbClr val="232F3E"/>
                </a:solidFill>
                <a:latin typeface="Roboto Mono"/>
                <a:ea typeface="Roboto Mono"/>
                <a:cs typeface="Roboto Mono"/>
                <a:sym typeface="Roboto Mono"/>
              </a:rPr>
              <a:t>Kinesis enables </a:t>
            </a:r>
            <a:r>
              <a:rPr b="1" lang="en" sz="1000">
                <a:solidFill>
                  <a:srgbClr val="232F3E"/>
                </a:solidFill>
                <a:latin typeface="Roboto Mono"/>
                <a:ea typeface="Roboto Mono"/>
                <a:cs typeface="Roboto Mono"/>
                <a:sym typeface="Roboto Mono"/>
              </a:rPr>
              <a:t>real-time processing of streaming big data</a:t>
            </a:r>
            <a:r>
              <a:rPr lang="en" sz="1000">
                <a:solidFill>
                  <a:srgbClr val="232F3E"/>
                </a:solidFill>
                <a:latin typeface="Roboto Mono"/>
                <a:ea typeface="Roboto Mono"/>
                <a:cs typeface="Roboto Mono"/>
                <a:sym typeface="Roboto Mono"/>
              </a:rPr>
              <a:t>. It provides </a:t>
            </a:r>
            <a:r>
              <a:rPr b="1" lang="en" sz="1000">
                <a:solidFill>
                  <a:srgbClr val="232F3E"/>
                </a:solidFill>
                <a:latin typeface="Roboto Mono"/>
                <a:ea typeface="Roboto Mono"/>
                <a:cs typeface="Roboto Mono"/>
                <a:sym typeface="Roboto Mono"/>
              </a:rPr>
              <a:t>ordering of records</a:t>
            </a:r>
            <a:r>
              <a:rPr lang="en" sz="1000">
                <a:solidFill>
                  <a:srgbClr val="232F3E"/>
                </a:solidFill>
                <a:latin typeface="Roboto Mono"/>
                <a:ea typeface="Roboto Mono"/>
                <a:cs typeface="Roboto Mono"/>
                <a:sym typeface="Roboto Mono"/>
              </a:rPr>
              <a:t>, as well as the </a:t>
            </a:r>
            <a:r>
              <a:rPr b="1" lang="en" sz="1000">
                <a:solidFill>
                  <a:srgbClr val="232F3E"/>
                </a:solidFill>
                <a:latin typeface="Roboto Mono"/>
                <a:ea typeface="Roboto Mono"/>
                <a:cs typeface="Roboto Mono"/>
                <a:sym typeface="Roboto Mono"/>
              </a:rPr>
              <a:t>ability to read and/or replay records in the same order </a:t>
            </a:r>
            <a:r>
              <a:rPr lang="en" sz="1000">
                <a:solidFill>
                  <a:srgbClr val="232F3E"/>
                </a:solidFill>
                <a:latin typeface="Roboto Mono"/>
                <a:ea typeface="Roboto Mono"/>
                <a:cs typeface="Roboto Mono"/>
                <a:sym typeface="Roboto Mono"/>
              </a:rPr>
              <a:t>to multiple  Kinesis Applications. </a:t>
            </a:r>
            <a:r>
              <a:rPr b="1" lang="en" sz="1000">
                <a:solidFill>
                  <a:srgbClr val="232F3E"/>
                </a:solidFill>
                <a:latin typeface="Roboto Mono"/>
                <a:ea typeface="Roboto Mono"/>
                <a:cs typeface="Roboto Mono"/>
                <a:sym typeface="Roboto Mono"/>
              </a:rPr>
              <a:t>easier to build multiple applications reading from the same  Kinesis data stream </a:t>
            </a:r>
            <a:r>
              <a:rPr lang="en" sz="1000">
                <a:solidFill>
                  <a:srgbClr val="232F3E"/>
                </a:solidFill>
                <a:latin typeface="Roboto Mono"/>
                <a:ea typeface="Roboto Mono"/>
                <a:cs typeface="Roboto Mono"/>
                <a:sym typeface="Roboto Mono"/>
              </a:rPr>
              <a:t>(for example, to perform counting, aggregation, and filtering).</a:t>
            </a:r>
            <a:endParaRPr sz="1000">
              <a:solidFill>
                <a:srgbClr val="232F3E"/>
              </a:solidFill>
              <a:latin typeface="Roboto Mono"/>
              <a:ea typeface="Roboto Mono"/>
              <a:cs typeface="Roboto Mono"/>
              <a:sym typeface="Roboto Mono"/>
            </a:endParaRPr>
          </a:p>
          <a:p>
            <a:pPr indent="0" lvl="0" marL="0" rtl="0" algn="l">
              <a:lnSpc>
                <a:spcPct val="115000"/>
              </a:lnSpc>
              <a:spcBef>
                <a:spcPts val="1100"/>
              </a:spcBef>
              <a:spcAft>
                <a:spcPts val="0"/>
              </a:spcAft>
              <a:buNone/>
            </a:pPr>
            <a:r>
              <a:rPr lang="en" sz="1000">
                <a:solidFill>
                  <a:srgbClr val="232F3E"/>
                </a:solidFill>
                <a:latin typeface="Roboto Mono"/>
                <a:ea typeface="Roboto Mono"/>
                <a:cs typeface="Roboto Mono"/>
                <a:sym typeface="Roboto Mono"/>
              </a:rPr>
              <a:t>SQS lets you easily move data between distributed application components and helps you build applications in which messages are processed independently (with message-level ack/fail semantics), such as automated workflows.</a:t>
            </a:r>
            <a:endParaRPr sz="1000">
              <a:solidFill>
                <a:srgbClr val="232F3E"/>
              </a:solidFill>
              <a:latin typeface="Roboto Mono"/>
              <a:ea typeface="Roboto Mono"/>
              <a:cs typeface="Roboto Mono"/>
              <a:sym typeface="Roboto Mono"/>
            </a:endParaRPr>
          </a:p>
          <a:p>
            <a:pPr indent="0" lvl="0" marL="0" rtl="0" algn="l">
              <a:lnSpc>
                <a:spcPct val="115000"/>
              </a:lnSpc>
              <a:spcBef>
                <a:spcPts val="1100"/>
              </a:spcBef>
              <a:spcAft>
                <a:spcPts val="0"/>
              </a:spcAft>
              <a:buNone/>
            </a:pPr>
            <a:r>
              <a:t/>
            </a:r>
            <a:endParaRPr sz="1000">
              <a:solidFill>
                <a:srgbClr val="232F3E"/>
              </a:solidFill>
              <a:latin typeface="Roboto Mono"/>
              <a:ea typeface="Roboto Mono"/>
              <a:cs typeface="Roboto Mono"/>
              <a:sym typeface="Roboto Mono"/>
            </a:endParaRPr>
          </a:p>
        </p:txBody>
      </p:sp>
      <p:sp>
        <p:nvSpPr>
          <p:cNvPr id="98" name="Google Shape;98;p15"/>
          <p:cNvSpPr txBox="1"/>
          <p:nvPr/>
        </p:nvSpPr>
        <p:spPr>
          <a:xfrm>
            <a:off x="4612550" y="110025"/>
            <a:ext cx="4531500" cy="122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0000FF"/>
                </a:solidFill>
                <a:latin typeface="Roboto Mono"/>
                <a:ea typeface="Roboto Mono"/>
                <a:cs typeface="Roboto Mono"/>
                <a:sym typeface="Roboto Mono"/>
              </a:rPr>
              <a:t>Typical scenarios:</a:t>
            </a:r>
            <a:endParaRPr sz="1000">
              <a:solidFill>
                <a:srgbClr val="0000F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u="sng">
                <a:solidFill>
                  <a:srgbClr val="232F3E"/>
                </a:solidFill>
                <a:latin typeface="Roboto Mono"/>
                <a:ea typeface="Roboto Mono"/>
                <a:cs typeface="Roboto Mono"/>
                <a:sym typeface="Roboto Mono"/>
              </a:rPr>
              <a:t>Accelerated log and data feed intake:</a:t>
            </a:r>
            <a:r>
              <a:rPr lang="en" sz="1000">
                <a:solidFill>
                  <a:srgbClr val="232F3E"/>
                </a:solidFill>
                <a:latin typeface="Roboto Mono"/>
                <a:ea typeface="Roboto Mono"/>
                <a:cs typeface="Roboto Mono"/>
                <a:sym typeface="Roboto Mono"/>
              </a:rPr>
              <a:t> For example, system and application logs can be continuously added to a data stream and be available for processing within seconds.</a:t>
            </a:r>
            <a:endParaRPr sz="1000">
              <a:solidFill>
                <a:srgbClr val="232F3E"/>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00" u="sng">
                <a:solidFill>
                  <a:srgbClr val="232F3E"/>
                </a:solidFill>
                <a:latin typeface="Roboto Mono"/>
                <a:ea typeface="Roboto Mono"/>
                <a:cs typeface="Roboto Mono"/>
                <a:sym typeface="Roboto Mono"/>
              </a:rPr>
              <a:t>Real-time metrics and reporting:</a:t>
            </a:r>
            <a:r>
              <a:rPr lang="en" sz="1000">
                <a:solidFill>
                  <a:srgbClr val="232F3E"/>
                </a:solidFill>
                <a:latin typeface="Roboto Mono"/>
                <a:ea typeface="Roboto Mono"/>
                <a:cs typeface="Roboto Mono"/>
                <a:sym typeface="Roboto Mono"/>
              </a:rPr>
              <a:t> </a:t>
            </a:r>
            <a:endParaRPr sz="1000">
              <a:solidFill>
                <a:srgbClr val="232F3E"/>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00" u="sng">
                <a:solidFill>
                  <a:srgbClr val="232F3E"/>
                </a:solidFill>
                <a:latin typeface="Roboto Mono"/>
                <a:ea typeface="Roboto Mono"/>
                <a:cs typeface="Roboto Mono"/>
                <a:sym typeface="Roboto Mono"/>
              </a:rPr>
              <a:t>Real-time data analytics:</a:t>
            </a:r>
            <a:r>
              <a:rPr lang="en" sz="1000">
                <a:solidFill>
                  <a:srgbClr val="232F3E"/>
                </a:solidFill>
                <a:latin typeface="Roboto Mono"/>
                <a:ea typeface="Roboto Mono"/>
                <a:cs typeface="Roboto Mono"/>
                <a:sym typeface="Roboto Mono"/>
              </a:rPr>
              <a:t> example: clickstreams analytics</a:t>
            </a:r>
            <a:endParaRPr sz="1000">
              <a:solidFill>
                <a:srgbClr val="232F3E"/>
              </a:solidFill>
              <a:latin typeface="Roboto Mono"/>
              <a:ea typeface="Roboto Mono"/>
              <a:cs typeface="Roboto Mono"/>
              <a:sym typeface="Roboto Mono"/>
            </a:endParaRPr>
          </a:p>
          <a:p>
            <a:pPr indent="0" lvl="0" marL="0" rtl="0" algn="l">
              <a:lnSpc>
                <a:spcPct val="100000"/>
              </a:lnSpc>
              <a:spcBef>
                <a:spcPts val="800"/>
              </a:spcBef>
              <a:spcAft>
                <a:spcPts val="0"/>
              </a:spcAft>
              <a:buNone/>
            </a:pPr>
            <a:r>
              <a:rPr lang="en" sz="1000" u="sng">
                <a:solidFill>
                  <a:srgbClr val="232F3E"/>
                </a:solidFill>
                <a:latin typeface="Roboto Mono"/>
                <a:ea typeface="Roboto Mono"/>
                <a:cs typeface="Roboto Mono"/>
                <a:sym typeface="Roboto Mono"/>
              </a:rPr>
              <a:t>Complex stream processing:</a:t>
            </a:r>
            <a:r>
              <a:rPr lang="en" sz="1000">
                <a:solidFill>
                  <a:srgbClr val="232F3E"/>
                </a:solidFill>
                <a:latin typeface="Roboto Mono"/>
                <a:ea typeface="Roboto Mono"/>
                <a:cs typeface="Roboto Mono"/>
                <a:sym typeface="Roboto Mono"/>
              </a:rPr>
              <a:t> multiple streams</a:t>
            </a:r>
            <a:endParaRPr sz="1000">
              <a:solidFill>
                <a:srgbClr val="232F3E"/>
              </a:solidFill>
              <a:latin typeface="Roboto Mono"/>
              <a:ea typeface="Roboto Mono"/>
              <a:cs typeface="Roboto Mono"/>
              <a:sym typeface="Roboto Mono"/>
            </a:endParaRPr>
          </a:p>
        </p:txBody>
      </p:sp>
      <p:sp>
        <p:nvSpPr>
          <p:cNvPr id="99" name="Google Shape;99;p15"/>
          <p:cNvSpPr txBox="1"/>
          <p:nvPr/>
        </p:nvSpPr>
        <p:spPr>
          <a:xfrm>
            <a:off x="3809500" y="1548350"/>
            <a:ext cx="5334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00">
                <a:solidFill>
                  <a:srgbClr val="0000FF"/>
                </a:solidFill>
                <a:latin typeface="Roboto Mono"/>
                <a:ea typeface="Roboto Mono"/>
                <a:cs typeface="Roboto Mono"/>
                <a:sym typeface="Roboto Mono"/>
              </a:rPr>
              <a:t>Q: When should I use  Kinesis Data Streams, and when should I use  SQS?</a:t>
            </a:r>
            <a:endParaRPr sz="1000">
              <a:solidFill>
                <a:srgbClr val="0000FF"/>
              </a:solidFill>
              <a:latin typeface="Roboto Mono"/>
              <a:ea typeface="Roboto Mono"/>
              <a:cs typeface="Roboto Mono"/>
              <a:sym typeface="Roboto Mono"/>
            </a:endParaRPr>
          </a:p>
          <a:p>
            <a:pPr indent="0" lvl="0" marL="0" rtl="0" algn="l">
              <a:lnSpc>
                <a:spcPct val="115000"/>
              </a:lnSpc>
              <a:spcBef>
                <a:spcPts val="1100"/>
              </a:spcBef>
              <a:spcAft>
                <a:spcPts val="0"/>
              </a:spcAft>
              <a:buNone/>
            </a:pPr>
            <a:r>
              <a:rPr lang="en" sz="1000">
                <a:solidFill>
                  <a:srgbClr val="232F3E"/>
                </a:solidFill>
                <a:latin typeface="Roboto Mono"/>
                <a:ea typeface="Roboto Mono"/>
                <a:cs typeface="Roboto Mono"/>
                <a:sym typeface="Roboto Mono"/>
              </a:rPr>
              <a:t>Use Kinesis for:</a:t>
            </a:r>
            <a:endParaRPr sz="1000">
              <a:solidFill>
                <a:srgbClr val="232F3E"/>
              </a:solidFill>
              <a:latin typeface="Roboto Mono"/>
              <a:ea typeface="Roboto Mono"/>
              <a:cs typeface="Roboto Mono"/>
              <a:sym typeface="Roboto Mono"/>
            </a:endParaRPr>
          </a:p>
          <a:p>
            <a:pPr indent="-109220" lvl="0" marL="301752" rtl="0" algn="l">
              <a:lnSpc>
                <a:spcPct val="115000"/>
              </a:lnSpc>
              <a:spcBef>
                <a:spcPts val="1100"/>
              </a:spcBef>
              <a:spcAft>
                <a:spcPts val="0"/>
              </a:spcAft>
              <a:buClr>
                <a:srgbClr val="232F3E"/>
              </a:buClr>
              <a:buSzPts val="1000"/>
              <a:buFont typeface="Roboto Mono"/>
              <a:buChar char="●"/>
            </a:pPr>
            <a:r>
              <a:rPr lang="en" sz="1000">
                <a:solidFill>
                  <a:srgbClr val="232F3E"/>
                </a:solidFill>
                <a:latin typeface="Roboto Mono"/>
                <a:ea typeface="Roboto Mono"/>
                <a:cs typeface="Roboto Mono"/>
                <a:sym typeface="Roboto Mono"/>
              </a:rPr>
              <a:t>Routing related records to the same record processor (as in streaming MapReduce). </a:t>
            </a:r>
            <a:endParaRPr sz="1000">
              <a:solidFill>
                <a:srgbClr val="232F3E"/>
              </a:solidFill>
              <a:latin typeface="Roboto Mono"/>
              <a:ea typeface="Roboto Mono"/>
              <a:cs typeface="Roboto Mono"/>
              <a:sym typeface="Roboto Mono"/>
            </a:endParaRPr>
          </a:p>
          <a:p>
            <a:pPr indent="-109220" lvl="0" marL="301752" rtl="0" algn="l">
              <a:lnSpc>
                <a:spcPct val="115000"/>
              </a:lnSpc>
              <a:spcBef>
                <a:spcPts val="0"/>
              </a:spcBef>
              <a:spcAft>
                <a:spcPts val="0"/>
              </a:spcAft>
              <a:buClr>
                <a:srgbClr val="232F3E"/>
              </a:buClr>
              <a:buSzPts val="1000"/>
              <a:buFont typeface="Roboto Mono"/>
              <a:buChar char="●"/>
            </a:pPr>
            <a:r>
              <a:rPr lang="en" sz="1000">
                <a:solidFill>
                  <a:srgbClr val="232F3E"/>
                </a:solidFill>
                <a:latin typeface="Roboto Mono"/>
                <a:ea typeface="Roboto Mono"/>
                <a:cs typeface="Roboto Mono"/>
                <a:sym typeface="Roboto Mono"/>
              </a:rPr>
              <a:t>You want to maintain Ordering of records. </a:t>
            </a:r>
            <a:endParaRPr sz="1000">
              <a:solidFill>
                <a:srgbClr val="232F3E"/>
              </a:solidFill>
              <a:latin typeface="Roboto Mono"/>
              <a:ea typeface="Roboto Mono"/>
              <a:cs typeface="Roboto Mono"/>
              <a:sym typeface="Roboto Mono"/>
            </a:endParaRPr>
          </a:p>
          <a:p>
            <a:pPr indent="-109220" lvl="0" marL="301752" rtl="0" algn="l">
              <a:lnSpc>
                <a:spcPct val="115000"/>
              </a:lnSpc>
              <a:spcBef>
                <a:spcPts val="0"/>
              </a:spcBef>
              <a:spcAft>
                <a:spcPts val="0"/>
              </a:spcAft>
              <a:buClr>
                <a:srgbClr val="232F3E"/>
              </a:buClr>
              <a:buSzPts val="1000"/>
              <a:buFont typeface="Roboto Mono"/>
              <a:buChar char="●"/>
            </a:pPr>
            <a:r>
              <a:rPr lang="en" sz="1000">
                <a:solidFill>
                  <a:srgbClr val="232F3E"/>
                </a:solidFill>
                <a:latin typeface="Roboto Mono"/>
                <a:ea typeface="Roboto Mono"/>
                <a:cs typeface="Roboto Mono"/>
                <a:sym typeface="Roboto Mono"/>
              </a:rPr>
              <a:t>Ability for multiple applications to consume the same stream concurrently. </a:t>
            </a:r>
            <a:endParaRPr sz="1000">
              <a:solidFill>
                <a:srgbClr val="232F3E"/>
              </a:solidFill>
              <a:latin typeface="Roboto Mono"/>
              <a:ea typeface="Roboto Mono"/>
              <a:cs typeface="Roboto Mono"/>
              <a:sym typeface="Roboto Mono"/>
            </a:endParaRPr>
          </a:p>
          <a:p>
            <a:pPr indent="-109220" lvl="0" marL="301752" rtl="0" algn="l">
              <a:lnSpc>
                <a:spcPct val="115000"/>
              </a:lnSpc>
              <a:spcBef>
                <a:spcPts val="0"/>
              </a:spcBef>
              <a:spcAft>
                <a:spcPts val="0"/>
              </a:spcAft>
              <a:buClr>
                <a:srgbClr val="232F3E"/>
              </a:buClr>
              <a:buSzPts val="1000"/>
              <a:buFont typeface="Roboto Mono"/>
              <a:buChar char="●"/>
            </a:pPr>
            <a:r>
              <a:rPr lang="en" sz="1000">
                <a:solidFill>
                  <a:srgbClr val="232F3E"/>
                </a:solidFill>
                <a:latin typeface="Roboto Mono"/>
                <a:ea typeface="Roboto Mono"/>
                <a:cs typeface="Roboto Mono"/>
                <a:sym typeface="Roboto Mono"/>
              </a:rPr>
              <a:t>Ability to consume records in the same order a few hours later. </a:t>
            </a:r>
            <a:endParaRPr sz="1000">
              <a:solidFill>
                <a:srgbClr val="232F3E"/>
              </a:solidFill>
              <a:latin typeface="Roboto Mono"/>
              <a:ea typeface="Roboto Mono"/>
              <a:cs typeface="Roboto Mono"/>
              <a:sym typeface="Roboto Mono"/>
            </a:endParaRPr>
          </a:p>
          <a:p>
            <a:pPr indent="0" lvl="0" marL="0" rtl="0" algn="l">
              <a:lnSpc>
                <a:spcPct val="115000"/>
              </a:lnSpc>
              <a:spcBef>
                <a:spcPts val="1100"/>
              </a:spcBef>
              <a:spcAft>
                <a:spcPts val="0"/>
              </a:spcAft>
              <a:buNone/>
            </a:pPr>
            <a:r>
              <a:rPr lang="en" sz="1000">
                <a:solidFill>
                  <a:srgbClr val="232F3E"/>
                </a:solidFill>
                <a:latin typeface="Roboto Mono"/>
                <a:ea typeface="Roboto Mono"/>
                <a:cs typeface="Roboto Mono"/>
                <a:sym typeface="Roboto Mono"/>
              </a:rPr>
              <a:t>Use SQS for:</a:t>
            </a:r>
            <a:endParaRPr sz="1000">
              <a:solidFill>
                <a:srgbClr val="232F3E"/>
              </a:solidFill>
              <a:latin typeface="Roboto Mono"/>
              <a:ea typeface="Roboto Mono"/>
              <a:cs typeface="Roboto Mono"/>
              <a:sym typeface="Roboto Mono"/>
            </a:endParaRPr>
          </a:p>
          <a:p>
            <a:pPr indent="-109220" lvl="0" marL="301752" rtl="0" algn="l">
              <a:lnSpc>
                <a:spcPct val="115000"/>
              </a:lnSpc>
              <a:spcBef>
                <a:spcPts val="1100"/>
              </a:spcBef>
              <a:spcAft>
                <a:spcPts val="0"/>
              </a:spcAft>
              <a:buClr>
                <a:srgbClr val="232F3E"/>
              </a:buClr>
              <a:buSzPts val="1000"/>
              <a:buFont typeface="Roboto Mono"/>
              <a:buChar char="●"/>
            </a:pPr>
            <a:r>
              <a:rPr lang="en" sz="1000">
                <a:solidFill>
                  <a:srgbClr val="232F3E"/>
                </a:solidFill>
                <a:latin typeface="Roboto Mono"/>
                <a:ea typeface="Roboto Mono"/>
                <a:cs typeface="Roboto Mono"/>
                <a:sym typeface="Roboto Mono"/>
              </a:rPr>
              <a:t>Messaging semantics (such as message-level ack/fail) and visibility timeout. </a:t>
            </a:r>
            <a:endParaRPr sz="1000">
              <a:solidFill>
                <a:srgbClr val="232F3E"/>
              </a:solidFill>
              <a:latin typeface="Roboto Mono"/>
              <a:ea typeface="Roboto Mono"/>
              <a:cs typeface="Roboto Mono"/>
              <a:sym typeface="Roboto Mono"/>
            </a:endParaRPr>
          </a:p>
          <a:p>
            <a:pPr indent="-109220" lvl="0" marL="301752" rtl="0" algn="l">
              <a:lnSpc>
                <a:spcPct val="115000"/>
              </a:lnSpc>
              <a:spcBef>
                <a:spcPts val="0"/>
              </a:spcBef>
              <a:spcAft>
                <a:spcPts val="0"/>
              </a:spcAft>
              <a:buClr>
                <a:srgbClr val="232F3E"/>
              </a:buClr>
              <a:buSzPts val="1000"/>
              <a:buFont typeface="Roboto Mono"/>
              <a:buChar char="●"/>
            </a:pPr>
            <a:r>
              <a:rPr lang="en" sz="1000">
                <a:solidFill>
                  <a:srgbClr val="232F3E"/>
                </a:solidFill>
                <a:latin typeface="Roboto Mono"/>
                <a:ea typeface="Roboto Mono"/>
                <a:cs typeface="Roboto Mono"/>
                <a:sym typeface="Roboto Mono"/>
              </a:rPr>
              <a:t>Individual message delay. </a:t>
            </a:r>
            <a:endParaRPr sz="1000">
              <a:solidFill>
                <a:srgbClr val="232F3E"/>
              </a:solidFill>
              <a:latin typeface="Roboto Mono"/>
              <a:ea typeface="Roboto Mono"/>
              <a:cs typeface="Roboto Mono"/>
              <a:sym typeface="Roboto Mono"/>
            </a:endParaRPr>
          </a:p>
          <a:p>
            <a:pPr indent="-109220" lvl="0" marL="301752" rtl="0" algn="l">
              <a:lnSpc>
                <a:spcPct val="115000"/>
              </a:lnSpc>
              <a:spcBef>
                <a:spcPts val="0"/>
              </a:spcBef>
              <a:spcAft>
                <a:spcPts val="0"/>
              </a:spcAft>
              <a:buClr>
                <a:srgbClr val="232F3E"/>
              </a:buClr>
              <a:buSzPts val="1000"/>
              <a:buFont typeface="Roboto Mono"/>
              <a:buChar char="●"/>
            </a:pPr>
            <a:r>
              <a:rPr lang="en" sz="1000">
                <a:solidFill>
                  <a:srgbClr val="232F3E"/>
                </a:solidFill>
                <a:latin typeface="Roboto Mono"/>
                <a:ea typeface="Roboto Mono"/>
                <a:cs typeface="Roboto Mono"/>
                <a:sym typeface="Roboto Mono"/>
              </a:rPr>
              <a:t>Dynamically increasing concurrency/throughput at read time</a:t>
            </a:r>
            <a:endParaRPr sz="1000">
              <a:solidFill>
                <a:srgbClr val="232F3E"/>
              </a:solidFill>
              <a:latin typeface="Roboto Mono"/>
              <a:ea typeface="Roboto Mono"/>
              <a:cs typeface="Roboto Mono"/>
              <a:sym typeface="Roboto Mono"/>
            </a:endParaRPr>
          </a:p>
          <a:p>
            <a:pPr indent="-109220" lvl="0" marL="301752" rtl="0" algn="l">
              <a:lnSpc>
                <a:spcPct val="115000"/>
              </a:lnSpc>
              <a:spcBef>
                <a:spcPts val="0"/>
              </a:spcBef>
              <a:spcAft>
                <a:spcPts val="0"/>
              </a:spcAft>
              <a:buClr>
                <a:srgbClr val="232F3E"/>
              </a:buClr>
              <a:buSzPts val="1000"/>
              <a:buFont typeface="Roboto Mono"/>
              <a:buChar char="●"/>
            </a:pPr>
            <a:r>
              <a:rPr lang="en" sz="1000">
                <a:solidFill>
                  <a:srgbClr val="232F3E"/>
                </a:solidFill>
                <a:latin typeface="Roboto Mono"/>
                <a:ea typeface="Roboto Mono"/>
                <a:cs typeface="Roboto Mono"/>
                <a:sym typeface="Roboto Mono"/>
              </a:rPr>
              <a:t>Leveraging  SQS’s ability to scale transparently. </a:t>
            </a:r>
            <a:endParaRPr sz="1000">
              <a:solidFill>
                <a:srgbClr val="232F3E"/>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000">
              <a:solidFill>
                <a:srgbClr val="232F3E"/>
              </a:solidFill>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Big data problem scenarios and AWS solution</a:t>
            </a:r>
            <a:endParaRPr sz="1800"/>
          </a:p>
          <a:p>
            <a:pPr indent="0" lvl="0" marL="0" marR="0" rtl="0" algn="l">
              <a:lnSpc>
                <a:spcPct val="115000"/>
              </a:lnSpc>
              <a:spcBef>
                <a:spcPts val="0"/>
              </a:spcBef>
              <a:spcAft>
                <a:spcPts val="0"/>
              </a:spcAft>
              <a:buNone/>
            </a:pPr>
            <a:r>
              <a:rPr lang="en" sz="1000" u="sng">
                <a:solidFill>
                  <a:schemeClr val="hlink"/>
                </a:solidFill>
                <a:latin typeface="Roboto Mono"/>
                <a:ea typeface="Roboto Mono"/>
                <a:cs typeface="Roboto Mono"/>
                <a:sym typeface="Roboto Mono"/>
                <a:hlinkClick r:id="rId3"/>
              </a:rPr>
              <a:t>https://d1.awsstatic.com/whitepapers/Big_Data_Analytics_Options_on_AWS.pdf?did=wp_card&amp;trk=wp_card</a:t>
            </a:r>
            <a:endParaRPr sz="10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sp>
        <p:nvSpPr>
          <p:cNvPr id="276" name="Google Shape;276;p42"/>
          <p:cNvSpPr txBox="1"/>
          <p:nvPr/>
        </p:nvSpPr>
        <p:spPr>
          <a:xfrm>
            <a:off x="304800" y="838200"/>
            <a:ext cx="7101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Mono"/>
                <a:ea typeface="Roboto Mono"/>
                <a:cs typeface="Roboto Mono"/>
                <a:sym typeface="Roboto Mono"/>
              </a:rPr>
              <a:t>Example 1: Queries against an  S3 Data Lake</a:t>
            </a:r>
            <a:endParaRPr>
              <a:solidFill>
                <a:srgbClr val="FF0000"/>
              </a:solidFill>
              <a:latin typeface="Roboto Mono"/>
              <a:ea typeface="Roboto Mono"/>
              <a:cs typeface="Roboto Mono"/>
              <a:sym typeface="Roboto Mono"/>
            </a:endParaRPr>
          </a:p>
        </p:txBody>
      </p:sp>
      <p:pic>
        <p:nvPicPr>
          <p:cNvPr id="277" name="Google Shape;277;p42"/>
          <p:cNvPicPr preferRelativeResize="0"/>
          <p:nvPr/>
        </p:nvPicPr>
        <p:blipFill>
          <a:blip r:embed="rId4">
            <a:alphaModFix/>
          </a:blip>
          <a:stretch>
            <a:fillRect/>
          </a:stretch>
        </p:blipFill>
        <p:spPr>
          <a:xfrm>
            <a:off x="228600" y="1169700"/>
            <a:ext cx="4053450" cy="1838250"/>
          </a:xfrm>
          <a:prstGeom prst="rect">
            <a:avLst/>
          </a:prstGeom>
          <a:noFill/>
          <a:ln>
            <a:noFill/>
          </a:ln>
        </p:spPr>
      </p:pic>
      <p:sp>
        <p:nvSpPr>
          <p:cNvPr id="278" name="Google Shape;278;p42"/>
          <p:cNvSpPr txBox="1"/>
          <p:nvPr/>
        </p:nvSpPr>
        <p:spPr>
          <a:xfrm>
            <a:off x="76200" y="2950050"/>
            <a:ext cx="4985700" cy="1958100"/>
          </a:xfrm>
          <a:prstGeom prst="rect">
            <a:avLst/>
          </a:prstGeom>
          <a:noFill/>
          <a:ln>
            <a:noFill/>
          </a:ln>
        </p:spPr>
        <p:txBody>
          <a:bodyPr anchorCtr="0" anchor="t" bIns="91425" lIns="91425" spcFirstLastPara="1" rIns="91425" wrap="square" tIns="91425">
            <a:noAutofit/>
          </a:bodyPr>
          <a:lstStyle/>
          <a:p>
            <a:pPr indent="-109219" lvl="0" marL="182880" rtl="0" algn="l">
              <a:spcBef>
                <a:spcPts val="0"/>
              </a:spcBef>
              <a:spcAft>
                <a:spcPts val="0"/>
              </a:spcAft>
              <a:buSzPts val="1000"/>
              <a:buFont typeface="Roboto Mono"/>
              <a:buAutoNum type="arabicPeriod"/>
            </a:pPr>
            <a:r>
              <a:rPr lang="en" sz="1000">
                <a:latin typeface="Roboto Mono"/>
                <a:ea typeface="Roboto Mono"/>
                <a:cs typeface="Roboto Mono"/>
                <a:sym typeface="Roboto Mono"/>
              </a:rPr>
              <a:t>Crawlers can </a:t>
            </a:r>
            <a:r>
              <a:rPr lang="en" sz="1000">
                <a:solidFill>
                  <a:srgbClr val="0000FF"/>
                </a:solidFill>
                <a:latin typeface="Roboto Mono"/>
                <a:ea typeface="Roboto Mono"/>
                <a:cs typeface="Roboto Mono"/>
                <a:sym typeface="Roboto Mono"/>
              </a:rPr>
              <a:t>run periodically to detect the availability of new data as well as changes to existing data</a:t>
            </a:r>
            <a:r>
              <a:rPr lang="en" sz="1000">
                <a:latin typeface="Roboto Mono"/>
                <a:ea typeface="Roboto Mono"/>
                <a:cs typeface="Roboto Mono"/>
                <a:sym typeface="Roboto Mono"/>
              </a:rPr>
              <a:t>, including table definition changes. Crawlers automatically add new tables, new partitions to existing table, and new versions of table definitions. </a:t>
            </a:r>
            <a:endParaRPr sz="1000">
              <a:latin typeface="Roboto Mono"/>
              <a:ea typeface="Roboto Mono"/>
              <a:cs typeface="Roboto Mono"/>
              <a:sym typeface="Roboto Mono"/>
            </a:endParaRPr>
          </a:p>
          <a:p>
            <a:pPr indent="-109219" lvl="0" marL="182880" rtl="0" algn="l">
              <a:spcBef>
                <a:spcPts val="1000"/>
              </a:spcBef>
              <a:spcAft>
                <a:spcPts val="1000"/>
              </a:spcAft>
              <a:buSzPts val="1000"/>
              <a:buFont typeface="Roboto Mono"/>
              <a:buAutoNum type="arabicPeriod"/>
            </a:pPr>
            <a:r>
              <a:rPr lang="en" sz="1000">
                <a:latin typeface="Roboto Mono"/>
                <a:ea typeface="Roboto Mono"/>
                <a:cs typeface="Roboto Mono"/>
                <a:sym typeface="Roboto Mono"/>
              </a:rPr>
              <a:t>For a given data set, you can store its table definition, physical location, add business relevant attributes, as well as track how this data has changed over time. The </a:t>
            </a:r>
            <a:r>
              <a:rPr lang="en" sz="1000">
                <a:solidFill>
                  <a:srgbClr val="0000FF"/>
                </a:solidFill>
                <a:latin typeface="Roboto Mono"/>
                <a:ea typeface="Roboto Mono"/>
                <a:cs typeface="Roboto Mono"/>
                <a:sym typeface="Roboto Mono"/>
              </a:rPr>
              <a:t>AWS Glue Data Catalog is Apache Hive Metastore compatible </a:t>
            </a:r>
            <a:r>
              <a:rPr lang="en" sz="1000">
                <a:latin typeface="Roboto Mono"/>
                <a:ea typeface="Roboto Mono"/>
                <a:cs typeface="Roboto Mono"/>
                <a:sym typeface="Roboto Mono"/>
              </a:rPr>
              <a:t>and is a drop-in replacement for the Apache Hive Metastore for Big Data applications running on  EMR.</a:t>
            </a:r>
            <a:endParaRPr sz="1000">
              <a:latin typeface="Roboto Mono"/>
              <a:ea typeface="Roboto Mono"/>
              <a:cs typeface="Roboto Mono"/>
              <a:sym typeface="Roboto Mono"/>
            </a:endParaRPr>
          </a:p>
        </p:txBody>
      </p:sp>
      <p:sp>
        <p:nvSpPr>
          <p:cNvPr id="279" name="Google Shape;279;p42"/>
          <p:cNvSpPr txBox="1"/>
          <p:nvPr/>
        </p:nvSpPr>
        <p:spPr>
          <a:xfrm>
            <a:off x="4953250" y="1143000"/>
            <a:ext cx="4190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Mono"/>
                <a:ea typeface="Roboto Mono"/>
                <a:cs typeface="Roboto Mono"/>
                <a:sym typeface="Roboto Mono"/>
              </a:rPr>
              <a:t>3. </a:t>
            </a:r>
            <a:r>
              <a:rPr lang="en" sz="1200">
                <a:latin typeface="Roboto Mono"/>
                <a:ea typeface="Roboto Mono"/>
                <a:cs typeface="Roboto Mono"/>
                <a:sym typeface="Roboto Mono"/>
              </a:rPr>
              <a:t>Once you add your table definitions to the AWS Glue Data Catalog, they are available for ETL and also readily available for querying in </a:t>
            </a:r>
            <a:r>
              <a:rPr lang="en" sz="1200">
                <a:latin typeface="Roboto Mono"/>
                <a:ea typeface="Roboto Mono"/>
                <a:cs typeface="Roboto Mono"/>
                <a:sym typeface="Roboto Mono"/>
              </a:rPr>
              <a:t>Athena, EMR, and Redshift Spectrum so that you can have a common view of your data between these services.</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4. Using a BI tool like  QuickSight enables you to easily build visualizations, perform ad-hoc analysis, and quickly get business insights from your data. QuickSight supports data sources like: Athena, Redshift Spectrum, S3 and many others</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3"/>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Big data problem scenarios and AWS solution</a:t>
            </a:r>
            <a:endParaRPr sz="1800"/>
          </a:p>
          <a:p>
            <a:pPr indent="0" lvl="0" marL="0" marR="0" rtl="0" algn="l">
              <a:lnSpc>
                <a:spcPct val="115000"/>
              </a:lnSpc>
              <a:spcBef>
                <a:spcPts val="0"/>
              </a:spcBef>
              <a:spcAft>
                <a:spcPts val="0"/>
              </a:spcAft>
              <a:buNone/>
            </a:pPr>
            <a:r>
              <a:rPr lang="en" sz="1000" u="sng">
                <a:solidFill>
                  <a:schemeClr val="hlink"/>
                </a:solidFill>
                <a:latin typeface="Roboto Mono"/>
                <a:ea typeface="Roboto Mono"/>
                <a:cs typeface="Roboto Mono"/>
                <a:sym typeface="Roboto Mono"/>
                <a:hlinkClick r:id="rId3"/>
              </a:rPr>
              <a:t>https://d1.awsstatic.com/whitepapers/Big_Data_Analytics_Options_on_AWS.pdf?did=wp_card&amp;trk=wp_card</a:t>
            </a:r>
            <a:endParaRPr sz="10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sp>
        <p:nvSpPr>
          <p:cNvPr id="285" name="Google Shape;285;p43"/>
          <p:cNvSpPr txBox="1"/>
          <p:nvPr/>
        </p:nvSpPr>
        <p:spPr>
          <a:xfrm>
            <a:off x="304800" y="838200"/>
            <a:ext cx="7101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Mono"/>
                <a:ea typeface="Roboto Mono"/>
                <a:cs typeface="Roboto Mono"/>
                <a:sym typeface="Roboto Mono"/>
              </a:rPr>
              <a:t>Example 2: Capturing and Analyzing Sensor Data</a:t>
            </a:r>
            <a:endParaRPr>
              <a:solidFill>
                <a:srgbClr val="FF0000"/>
              </a:solidFill>
              <a:latin typeface="Roboto Mono"/>
              <a:ea typeface="Roboto Mono"/>
              <a:cs typeface="Roboto Mono"/>
              <a:sym typeface="Roboto Mono"/>
            </a:endParaRPr>
          </a:p>
        </p:txBody>
      </p:sp>
      <p:pic>
        <p:nvPicPr>
          <p:cNvPr id="286" name="Google Shape;286;p43"/>
          <p:cNvPicPr preferRelativeResize="0"/>
          <p:nvPr/>
        </p:nvPicPr>
        <p:blipFill>
          <a:blip r:embed="rId4">
            <a:alphaModFix/>
          </a:blip>
          <a:stretch>
            <a:fillRect/>
          </a:stretch>
        </p:blipFill>
        <p:spPr>
          <a:xfrm>
            <a:off x="228600" y="1474500"/>
            <a:ext cx="3637525" cy="2055375"/>
          </a:xfrm>
          <a:prstGeom prst="rect">
            <a:avLst/>
          </a:prstGeom>
          <a:noFill/>
          <a:ln>
            <a:noFill/>
          </a:ln>
        </p:spPr>
      </p:pic>
      <p:sp>
        <p:nvSpPr>
          <p:cNvPr id="287" name="Google Shape;287;p43"/>
          <p:cNvSpPr txBox="1"/>
          <p:nvPr/>
        </p:nvSpPr>
        <p:spPr>
          <a:xfrm>
            <a:off x="4343400" y="1295400"/>
            <a:ext cx="4380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B</a:t>
            </a:r>
            <a:r>
              <a:rPr lang="en">
                <a:latin typeface="Roboto Mono"/>
                <a:ea typeface="Roboto Mono"/>
                <a:cs typeface="Roboto Mono"/>
                <a:sym typeface="Roboto Mono"/>
              </a:rPr>
              <a:t>reak it up into two work streams, both originating from the same data: </a:t>
            </a:r>
            <a:endParaRPr>
              <a:latin typeface="Roboto Mono"/>
              <a:ea typeface="Roboto Mono"/>
              <a:cs typeface="Roboto Mono"/>
              <a:sym typeface="Roboto Mono"/>
            </a:endParaRPr>
          </a:p>
          <a:p>
            <a:pPr indent="-115570" lvl="0" marL="274320" rtl="0" algn="l">
              <a:spcBef>
                <a:spcPts val="1000"/>
              </a:spcBef>
              <a:spcAft>
                <a:spcPts val="0"/>
              </a:spcAft>
              <a:buSzPts val="1100"/>
              <a:buFont typeface="Roboto Mono"/>
              <a:buChar char="●"/>
            </a:pPr>
            <a:r>
              <a:rPr lang="en" sz="1100">
                <a:latin typeface="Roboto Mono"/>
                <a:ea typeface="Roboto Mono"/>
                <a:cs typeface="Roboto Mono"/>
                <a:sym typeface="Roboto Mono"/>
              </a:rPr>
              <a:t>A/C unit’s current information with near real-time requirements and a large number of customers consuming this information. </a:t>
            </a:r>
            <a:endParaRPr sz="1100">
              <a:latin typeface="Roboto Mono"/>
              <a:ea typeface="Roboto Mono"/>
              <a:cs typeface="Roboto Mono"/>
              <a:sym typeface="Roboto Mono"/>
            </a:endParaRPr>
          </a:p>
          <a:p>
            <a:pPr indent="-115570" lvl="0" marL="274320" rtl="0" algn="l">
              <a:spcBef>
                <a:spcPts val="1000"/>
              </a:spcBef>
              <a:spcAft>
                <a:spcPts val="1000"/>
              </a:spcAft>
              <a:buSzPts val="1100"/>
              <a:buFont typeface="Roboto Mono"/>
              <a:buChar char="●"/>
            </a:pPr>
            <a:r>
              <a:rPr lang="en" sz="1100">
                <a:latin typeface="Roboto Mono"/>
                <a:ea typeface="Roboto Mono"/>
                <a:cs typeface="Roboto Mono"/>
                <a:sym typeface="Roboto Mono"/>
              </a:rPr>
              <a:t>All historical information on the A/C units to run trending and analytics for internal use</a:t>
            </a:r>
            <a:endParaRPr sz="1100">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4"/>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Big data problem scenarios and AWS solution</a:t>
            </a:r>
            <a:endParaRPr sz="1800"/>
          </a:p>
          <a:p>
            <a:pPr indent="0" lvl="0" marL="0" marR="0" rtl="0" algn="l">
              <a:lnSpc>
                <a:spcPct val="115000"/>
              </a:lnSpc>
              <a:spcBef>
                <a:spcPts val="0"/>
              </a:spcBef>
              <a:spcAft>
                <a:spcPts val="0"/>
              </a:spcAft>
              <a:buNone/>
            </a:pPr>
            <a:r>
              <a:rPr lang="en" sz="1000" u="sng">
                <a:solidFill>
                  <a:schemeClr val="hlink"/>
                </a:solidFill>
                <a:latin typeface="Roboto Mono"/>
                <a:ea typeface="Roboto Mono"/>
                <a:cs typeface="Roboto Mono"/>
                <a:sym typeface="Roboto Mono"/>
                <a:hlinkClick r:id="rId3"/>
              </a:rPr>
              <a:t>https://d1.awsstatic.com/whitepapers/Big_Data_Analytics_Options_on_AWS.pdf?did=wp_card&amp;trk=wp_card</a:t>
            </a:r>
            <a:endParaRPr sz="10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sp>
        <p:nvSpPr>
          <p:cNvPr id="293" name="Google Shape;293;p44"/>
          <p:cNvSpPr txBox="1"/>
          <p:nvPr/>
        </p:nvSpPr>
        <p:spPr>
          <a:xfrm>
            <a:off x="304800" y="838200"/>
            <a:ext cx="7101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Mono"/>
                <a:ea typeface="Roboto Mono"/>
                <a:cs typeface="Roboto Mono"/>
                <a:sym typeface="Roboto Mono"/>
              </a:rPr>
              <a:t>Example 3: Sentiment Analysis of Social Media</a:t>
            </a:r>
            <a:endParaRPr>
              <a:solidFill>
                <a:srgbClr val="FF0000"/>
              </a:solidFill>
              <a:latin typeface="Roboto Mono"/>
              <a:ea typeface="Roboto Mono"/>
              <a:cs typeface="Roboto Mono"/>
              <a:sym typeface="Roboto Mono"/>
            </a:endParaRPr>
          </a:p>
        </p:txBody>
      </p:sp>
      <p:pic>
        <p:nvPicPr>
          <p:cNvPr id="294" name="Google Shape;294;p44"/>
          <p:cNvPicPr preferRelativeResize="0"/>
          <p:nvPr/>
        </p:nvPicPr>
        <p:blipFill>
          <a:blip r:embed="rId4">
            <a:alphaModFix/>
          </a:blip>
          <a:stretch>
            <a:fillRect/>
          </a:stretch>
        </p:blipFill>
        <p:spPr>
          <a:xfrm>
            <a:off x="152400" y="1169700"/>
            <a:ext cx="3930300" cy="1902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5"/>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Big data problem scenarios and AWS solution</a:t>
            </a:r>
            <a:endParaRPr sz="1800"/>
          </a:p>
          <a:p>
            <a:pPr indent="0" lvl="0" marL="0" marR="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https://aws.amazon.com/big-data/use-cases/</a:t>
            </a:r>
            <a:endParaRPr sz="10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pic>
        <p:nvPicPr>
          <p:cNvPr id="300" name="Google Shape;300;p45"/>
          <p:cNvPicPr preferRelativeResize="0"/>
          <p:nvPr/>
        </p:nvPicPr>
        <p:blipFill>
          <a:blip r:embed="rId4">
            <a:alphaModFix/>
          </a:blip>
          <a:stretch>
            <a:fillRect/>
          </a:stretch>
        </p:blipFill>
        <p:spPr>
          <a:xfrm>
            <a:off x="152400" y="1006500"/>
            <a:ext cx="8839200" cy="3102559"/>
          </a:xfrm>
          <a:prstGeom prst="rect">
            <a:avLst/>
          </a:prstGeom>
          <a:noFill/>
          <a:ln>
            <a:noFill/>
          </a:ln>
        </p:spPr>
      </p:pic>
      <p:sp>
        <p:nvSpPr>
          <p:cNvPr id="301" name="Google Shape;301;p45"/>
          <p:cNvSpPr txBox="1"/>
          <p:nvPr/>
        </p:nvSpPr>
        <p:spPr>
          <a:xfrm>
            <a:off x="228600" y="3962400"/>
            <a:ext cx="8918100" cy="6405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solidFill>
                  <a:srgbClr val="1F3D5C"/>
                </a:solidFill>
                <a:highlight>
                  <a:srgbClr val="FFFFFF"/>
                </a:highlight>
                <a:latin typeface="Roboto Mono"/>
                <a:ea typeface="Roboto Mono"/>
                <a:cs typeface="Roboto Mono"/>
                <a:sym typeface="Roboto Mono"/>
              </a:rPr>
              <a:t>On-Demand Big Data Analytics</a:t>
            </a:r>
            <a:endParaRPr>
              <a:solidFill>
                <a:srgbClr val="1F3D5C"/>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333333"/>
                </a:solidFill>
                <a:highlight>
                  <a:srgbClr val="FFFFFF"/>
                </a:highlight>
                <a:latin typeface="Roboto Mono"/>
                <a:ea typeface="Roboto Mono"/>
                <a:cs typeface="Roboto Mono"/>
                <a:sym typeface="Roboto Mono"/>
              </a:rPr>
              <a:t>Redfin provides real estate listing &amp; recommendations to millions of homebuyers. Every day, Redfin uses Amazon EMR with spot instances – dynamically spinning up &amp; down Apache Hadoop clusters – to perform large data transformations and deliver data to internal and external customers.</a:t>
            </a:r>
            <a:endParaRPr>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6"/>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Big data problem scenarios and AWS solution</a:t>
            </a:r>
            <a:endParaRPr sz="1800"/>
          </a:p>
          <a:p>
            <a:pPr indent="0" lvl="0" marL="0" marR="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https://aws.amazon.com/big-data/use-cases/</a:t>
            </a:r>
            <a:endParaRPr sz="10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sp>
        <p:nvSpPr>
          <p:cNvPr id="307" name="Google Shape;307;p46"/>
          <p:cNvSpPr txBox="1"/>
          <p:nvPr/>
        </p:nvSpPr>
        <p:spPr>
          <a:xfrm>
            <a:off x="228600" y="3581400"/>
            <a:ext cx="8918100" cy="640500"/>
          </a:xfrm>
          <a:prstGeom prst="rect">
            <a:avLst/>
          </a:prstGeom>
          <a:noFill/>
          <a:ln>
            <a:noFill/>
          </a:ln>
        </p:spPr>
        <p:txBody>
          <a:bodyPr anchorCtr="0" anchor="t" bIns="91425" lIns="91425" spcFirstLastPara="1" rIns="91425" wrap="square" tIns="91425">
            <a:noAutofit/>
          </a:bodyPr>
          <a:lstStyle/>
          <a:p>
            <a:pPr indent="0" lvl="0" marL="12700" marR="12700" rtl="0" algn="l">
              <a:lnSpc>
                <a:spcPct val="130000"/>
              </a:lnSpc>
              <a:spcBef>
                <a:spcPts val="0"/>
              </a:spcBef>
              <a:spcAft>
                <a:spcPts val="0"/>
              </a:spcAft>
              <a:buNone/>
            </a:pPr>
            <a:r>
              <a:rPr lang="en">
                <a:solidFill>
                  <a:srgbClr val="1F3D5C"/>
                </a:solidFill>
                <a:highlight>
                  <a:srgbClr val="FFFFFF"/>
                </a:highlight>
                <a:latin typeface="Roboto Mono"/>
                <a:ea typeface="Roboto Mono"/>
                <a:cs typeface="Roboto Mono"/>
                <a:sym typeface="Roboto Mono"/>
              </a:rPr>
              <a:t>Clickstream Analysis</a:t>
            </a:r>
            <a:endParaRPr>
              <a:solidFill>
                <a:srgbClr val="1F3D5C"/>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highlight>
                  <a:srgbClr val="FFFFFF"/>
                </a:highlight>
                <a:latin typeface="Roboto Mono"/>
                <a:ea typeface="Roboto Mono"/>
                <a:cs typeface="Roboto Mono"/>
                <a:sym typeface="Roboto Mono"/>
              </a:rPr>
              <a:t>Improve your customer's digital experience and get a better understanding of your website. Collect, process, analyze, and visualize clickstream insights in real-time with AWS.</a:t>
            </a:r>
            <a:endParaRPr sz="1000">
              <a:solidFill>
                <a:srgbClr val="333333"/>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333333"/>
                </a:solidFill>
                <a:highlight>
                  <a:srgbClr val="FFFFFF"/>
                </a:highlight>
                <a:latin typeface="Roboto Mono"/>
                <a:ea typeface="Roboto Mono"/>
                <a:cs typeface="Roboto Mono"/>
                <a:sym typeface="Roboto Mono"/>
              </a:rPr>
              <a:t>Hearst Corporation monitors trending content for over 250 digital properties worldwide and processes more than 30TB of data per day. Using an architecture that includes Amazon Kinesis and Spark running on Amazon EMR, Hearst corporation delivers real-time insights to data scientists and business stake-holders.</a:t>
            </a:r>
            <a:endParaRPr sz="1000">
              <a:solidFill>
                <a:srgbClr val="333333"/>
              </a:solidFill>
              <a:highlight>
                <a:srgbClr val="FFFFFF"/>
              </a:highlight>
              <a:latin typeface="Roboto Mono"/>
              <a:ea typeface="Roboto Mono"/>
              <a:cs typeface="Roboto Mono"/>
              <a:sym typeface="Roboto Mono"/>
            </a:endParaRPr>
          </a:p>
          <a:p>
            <a:pPr indent="0" lvl="0" marL="0" rtl="0" algn="l">
              <a:lnSpc>
                <a:spcPct val="100000"/>
              </a:lnSpc>
              <a:spcBef>
                <a:spcPts val="3400"/>
              </a:spcBef>
              <a:spcAft>
                <a:spcPts val="0"/>
              </a:spcAft>
              <a:buNone/>
            </a:pPr>
            <a:r>
              <a:t/>
            </a:r>
            <a:endParaRPr sz="1000">
              <a:solidFill>
                <a:srgbClr val="333333"/>
              </a:solidFill>
              <a:highlight>
                <a:srgbClr val="FFFFFF"/>
              </a:highlight>
              <a:latin typeface="Roboto Mono"/>
              <a:ea typeface="Roboto Mono"/>
              <a:cs typeface="Roboto Mono"/>
              <a:sym typeface="Roboto Mono"/>
            </a:endParaRPr>
          </a:p>
        </p:txBody>
      </p:sp>
      <p:pic>
        <p:nvPicPr>
          <p:cNvPr id="308" name="Google Shape;308;p46"/>
          <p:cNvPicPr preferRelativeResize="0"/>
          <p:nvPr/>
        </p:nvPicPr>
        <p:blipFill>
          <a:blip r:embed="rId4">
            <a:alphaModFix/>
          </a:blip>
          <a:stretch>
            <a:fillRect/>
          </a:stretch>
        </p:blipFill>
        <p:spPr>
          <a:xfrm>
            <a:off x="152400" y="1158900"/>
            <a:ext cx="8839200" cy="199765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7"/>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Big data problem scenarios and AWS solution</a:t>
            </a:r>
            <a:endParaRPr sz="1800"/>
          </a:p>
          <a:p>
            <a:pPr indent="0" lvl="0" marL="0" marR="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https://aws.amazon.com/big-data/use-cases/</a:t>
            </a:r>
            <a:endParaRPr sz="10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sp>
        <p:nvSpPr>
          <p:cNvPr id="314" name="Google Shape;314;p47"/>
          <p:cNvSpPr txBox="1"/>
          <p:nvPr/>
        </p:nvSpPr>
        <p:spPr>
          <a:xfrm>
            <a:off x="228600" y="3429000"/>
            <a:ext cx="8918100" cy="640500"/>
          </a:xfrm>
          <a:prstGeom prst="rect">
            <a:avLst/>
          </a:prstGeom>
          <a:noFill/>
          <a:ln>
            <a:noFill/>
          </a:ln>
        </p:spPr>
        <p:txBody>
          <a:bodyPr anchorCtr="0" anchor="t" bIns="91425" lIns="91425" spcFirstLastPara="1" rIns="91425" wrap="square" tIns="91425">
            <a:noAutofit/>
          </a:bodyPr>
          <a:lstStyle/>
          <a:p>
            <a:pPr indent="0" lvl="0" marL="12700" marR="12700" rtl="0" algn="l">
              <a:lnSpc>
                <a:spcPct val="100000"/>
              </a:lnSpc>
              <a:spcBef>
                <a:spcPts val="0"/>
              </a:spcBef>
              <a:spcAft>
                <a:spcPts val="0"/>
              </a:spcAft>
              <a:buNone/>
            </a:pPr>
            <a:r>
              <a:rPr lang="en">
                <a:solidFill>
                  <a:srgbClr val="1F3D5C"/>
                </a:solidFill>
                <a:highlight>
                  <a:srgbClr val="FFFFFF"/>
                </a:highlight>
                <a:latin typeface="Roboto Mono"/>
                <a:ea typeface="Roboto Mono"/>
                <a:cs typeface="Roboto Mono"/>
                <a:sym typeface="Roboto Mono"/>
              </a:rPr>
              <a:t>Event-driven Extract, Transform, Load (ETL)</a:t>
            </a:r>
            <a:endParaRPr>
              <a:solidFill>
                <a:srgbClr val="1F3D5C"/>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highlight>
                  <a:srgbClr val="FFFFFF"/>
                </a:highlight>
                <a:latin typeface="Roboto Mono"/>
                <a:ea typeface="Roboto Mono"/>
                <a:cs typeface="Roboto Mono"/>
                <a:sym typeface="Roboto Mono"/>
              </a:rPr>
              <a:t>Use AWS Lambda to perform data transformations - filter, sort, join, aggregate, and more - on new data, and load the transformed datasets into Amazon Redshift for interactive query and analysis. </a:t>
            </a:r>
            <a:r>
              <a:rPr lang="en" sz="1050">
                <a:solidFill>
                  <a:srgbClr val="333333"/>
                </a:solidFill>
                <a:highlight>
                  <a:srgbClr val="FFFFFF"/>
                </a:highlight>
                <a:latin typeface="Roboto Mono"/>
                <a:ea typeface="Roboto Mono"/>
                <a:cs typeface="Roboto Mono"/>
                <a:sym typeface="Roboto Mono"/>
              </a:rPr>
              <a:t>Zillow uses AWS Lambda and Amazon Kinesis to manage a global ingestion pipeline and produce quality analytics in real-time without building infrastructure. </a:t>
            </a:r>
            <a:endParaRPr sz="1000">
              <a:solidFill>
                <a:srgbClr val="333333"/>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333333"/>
              </a:solidFill>
              <a:highlight>
                <a:srgbClr val="FFFFFF"/>
              </a:highlight>
              <a:latin typeface="Roboto Mono"/>
              <a:ea typeface="Roboto Mono"/>
              <a:cs typeface="Roboto Mono"/>
              <a:sym typeface="Roboto Mono"/>
            </a:endParaRPr>
          </a:p>
          <a:p>
            <a:pPr indent="0" lvl="0" marL="0" rtl="0" algn="l">
              <a:lnSpc>
                <a:spcPct val="100000"/>
              </a:lnSpc>
              <a:spcBef>
                <a:spcPts val="2300"/>
              </a:spcBef>
              <a:spcAft>
                <a:spcPts val="0"/>
              </a:spcAft>
              <a:buNone/>
            </a:pPr>
            <a:r>
              <a:t/>
            </a:r>
            <a:endParaRPr sz="1000">
              <a:solidFill>
                <a:srgbClr val="333333"/>
              </a:solidFill>
              <a:highlight>
                <a:srgbClr val="FFFFFF"/>
              </a:highlight>
              <a:latin typeface="Roboto Mono"/>
              <a:ea typeface="Roboto Mono"/>
              <a:cs typeface="Roboto Mono"/>
              <a:sym typeface="Roboto Mono"/>
            </a:endParaRPr>
          </a:p>
        </p:txBody>
      </p:sp>
      <p:pic>
        <p:nvPicPr>
          <p:cNvPr id="315" name="Google Shape;315;p47"/>
          <p:cNvPicPr preferRelativeResize="0"/>
          <p:nvPr/>
        </p:nvPicPr>
        <p:blipFill>
          <a:blip r:embed="rId4">
            <a:alphaModFix/>
          </a:blip>
          <a:stretch>
            <a:fillRect/>
          </a:stretch>
        </p:blipFill>
        <p:spPr>
          <a:xfrm>
            <a:off x="152400" y="1006500"/>
            <a:ext cx="8839200" cy="221863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8"/>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Big data problem scenarios and AWS solution</a:t>
            </a:r>
            <a:endParaRPr sz="1800"/>
          </a:p>
          <a:p>
            <a:pPr indent="0" lvl="0" marL="0" marR="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https://aws.amazon.com/big-data/use-cases/</a:t>
            </a:r>
            <a:endParaRPr sz="10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sp>
        <p:nvSpPr>
          <p:cNvPr id="321" name="Google Shape;321;p48"/>
          <p:cNvSpPr txBox="1"/>
          <p:nvPr/>
        </p:nvSpPr>
        <p:spPr>
          <a:xfrm>
            <a:off x="228600" y="3657600"/>
            <a:ext cx="8918100" cy="640500"/>
          </a:xfrm>
          <a:prstGeom prst="rect">
            <a:avLst/>
          </a:prstGeom>
          <a:noFill/>
          <a:ln>
            <a:noFill/>
          </a:ln>
        </p:spPr>
        <p:txBody>
          <a:bodyPr anchorCtr="0" anchor="t" bIns="91425" lIns="91425" spcFirstLastPara="1" rIns="91425" wrap="square" tIns="91425">
            <a:noAutofit/>
          </a:bodyPr>
          <a:lstStyle/>
          <a:p>
            <a:pPr indent="0" lvl="0" marL="12700" marR="12700" rtl="0" algn="l">
              <a:lnSpc>
                <a:spcPct val="100000"/>
              </a:lnSpc>
              <a:spcBef>
                <a:spcPts val="0"/>
              </a:spcBef>
              <a:spcAft>
                <a:spcPts val="0"/>
              </a:spcAft>
              <a:buNone/>
            </a:pPr>
            <a:r>
              <a:rPr lang="en">
                <a:solidFill>
                  <a:srgbClr val="1F3D5C"/>
                </a:solidFill>
                <a:highlight>
                  <a:srgbClr val="FFFFFF"/>
                </a:highlight>
                <a:latin typeface="Roboto Mono"/>
                <a:ea typeface="Roboto Mono"/>
                <a:cs typeface="Roboto Mono"/>
                <a:sym typeface="Roboto Mono"/>
              </a:rPr>
              <a:t>Smart Applications</a:t>
            </a:r>
            <a:endParaRPr>
              <a:solidFill>
                <a:srgbClr val="1F3D5C"/>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highlight>
                  <a:srgbClr val="FFFFFF"/>
                </a:highlight>
                <a:latin typeface="Roboto Mono"/>
                <a:ea typeface="Roboto Mono"/>
                <a:cs typeface="Roboto Mono"/>
                <a:sym typeface="Roboto Mono"/>
              </a:rPr>
              <a:t>Use Amazon Machine Learning to easily add predictive capabilities to your applications. Combine the power of Amazon Kinesis to ingest data from social media or other sources in real time and use Machine Learning to generate predictions on that data.</a:t>
            </a:r>
            <a:endParaRPr sz="1000">
              <a:solidFill>
                <a:srgbClr val="333333"/>
              </a:solidFill>
              <a:highlight>
                <a:srgbClr val="FFFFFF"/>
              </a:highlight>
              <a:latin typeface="Roboto Mono"/>
              <a:ea typeface="Roboto Mono"/>
              <a:cs typeface="Roboto Mono"/>
              <a:sym typeface="Roboto Mono"/>
            </a:endParaRPr>
          </a:p>
          <a:p>
            <a:pPr indent="0" lvl="0" marL="0" rtl="0" algn="l">
              <a:lnSpc>
                <a:spcPct val="100000"/>
              </a:lnSpc>
              <a:spcBef>
                <a:spcPts val="1100"/>
              </a:spcBef>
              <a:spcAft>
                <a:spcPts val="0"/>
              </a:spcAft>
              <a:buNone/>
            </a:pPr>
            <a:r>
              <a:t/>
            </a:r>
            <a:endParaRPr sz="1000">
              <a:solidFill>
                <a:srgbClr val="333333"/>
              </a:solidFill>
              <a:highlight>
                <a:srgbClr val="FFFFFF"/>
              </a:highlight>
              <a:latin typeface="Roboto Mono"/>
              <a:ea typeface="Roboto Mono"/>
              <a:cs typeface="Roboto Mono"/>
              <a:sym typeface="Roboto Mono"/>
            </a:endParaRPr>
          </a:p>
        </p:txBody>
      </p:sp>
      <p:pic>
        <p:nvPicPr>
          <p:cNvPr id="322" name="Google Shape;322;p48"/>
          <p:cNvPicPr preferRelativeResize="0"/>
          <p:nvPr/>
        </p:nvPicPr>
        <p:blipFill>
          <a:blip r:embed="rId4">
            <a:alphaModFix/>
          </a:blip>
          <a:stretch>
            <a:fillRect/>
          </a:stretch>
        </p:blipFill>
        <p:spPr>
          <a:xfrm>
            <a:off x="152400" y="1006500"/>
            <a:ext cx="8839200" cy="238658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9"/>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Big data problem scenarios and AWS solution</a:t>
            </a:r>
            <a:endParaRPr sz="1800"/>
          </a:p>
          <a:p>
            <a:pPr indent="0" lvl="0" marL="0" marR="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https://aws.amazon.com/big-data/use-cases/</a:t>
            </a:r>
            <a:endParaRPr sz="10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sp>
        <p:nvSpPr>
          <p:cNvPr id="328" name="Google Shape;328;p49"/>
          <p:cNvSpPr txBox="1"/>
          <p:nvPr/>
        </p:nvSpPr>
        <p:spPr>
          <a:xfrm>
            <a:off x="228600" y="3429000"/>
            <a:ext cx="8918100" cy="640500"/>
          </a:xfrm>
          <a:prstGeom prst="rect">
            <a:avLst/>
          </a:prstGeom>
          <a:noFill/>
          <a:ln>
            <a:noFill/>
          </a:ln>
        </p:spPr>
        <p:txBody>
          <a:bodyPr anchorCtr="0" anchor="t" bIns="91425" lIns="91425" spcFirstLastPara="1" rIns="91425" wrap="square" tIns="91425">
            <a:noAutofit/>
          </a:bodyPr>
          <a:lstStyle/>
          <a:p>
            <a:pPr indent="0" lvl="0" marL="12700" marR="12700" rtl="0" algn="l">
              <a:lnSpc>
                <a:spcPct val="100000"/>
              </a:lnSpc>
              <a:spcBef>
                <a:spcPts val="0"/>
              </a:spcBef>
              <a:spcAft>
                <a:spcPts val="0"/>
              </a:spcAft>
              <a:buNone/>
            </a:pPr>
            <a:r>
              <a:rPr lang="en">
                <a:solidFill>
                  <a:srgbClr val="1F3D5C"/>
                </a:solidFill>
                <a:highlight>
                  <a:srgbClr val="FFFFFF"/>
                </a:highlight>
                <a:latin typeface="Roboto Mono"/>
                <a:ea typeface="Roboto Mono"/>
                <a:cs typeface="Roboto Mono"/>
                <a:sym typeface="Roboto Mono"/>
              </a:rPr>
              <a:t>Data Warehousing</a:t>
            </a:r>
            <a:endParaRPr>
              <a:solidFill>
                <a:srgbClr val="1F3D5C"/>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highlight>
                  <a:srgbClr val="FFFFFF"/>
                </a:highlight>
                <a:latin typeface="Roboto Mono"/>
                <a:ea typeface="Roboto Mono"/>
                <a:cs typeface="Roboto Mono"/>
                <a:sym typeface="Roboto Mono"/>
              </a:rPr>
              <a:t>Optimize query performance and reduce costs by deploying your data warehousing architecture in the AWS cloud. Amazon EMR allows you to leverage the power of the Apache Hadoop framework to perform data transformations (ETL) and load the processed data into Amazon Redshift for analytic and business intelligence applications.</a:t>
            </a:r>
            <a:endParaRPr sz="1000">
              <a:solidFill>
                <a:srgbClr val="333333"/>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highlight>
                  <a:srgbClr val="FFFFFF"/>
                </a:highlight>
                <a:latin typeface="Roboto Mono"/>
                <a:ea typeface="Roboto Mono"/>
                <a:cs typeface="Roboto Mono"/>
                <a:sym typeface="Roboto Mono"/>
              </a:rPr>
              <a:t>Nasdaq achieved faster, richer analytics and data warehousing capabilities while reducing costs by 57% by shifting to Amazon Redshift and using Amazon EMR for ETL.</a:t>
            </a:r>
            <a:endParaRPr sz="1000">
              <a:solidFill>
                <a:srgbClr val="333333"/>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333333"/>
              </a:solidFill>
              <a:highlight>
                <a:srgbClr val="FFFFFF"/>
              </a:highlight>
              <a:latin typeface="Roboto Mono"/>
              <a:ea typeface="Roboto Mono"/>
              <a:cs typeface="Roboto Mono"/>
              <a:sym typeface="Roboto Mono"/>
            </a:endParaRPr>
          </a:p>
        </p:txBody>
      </p:sp>
      <p:pic>
        <p:nvPicPr>
          <p:cNvPr id="329" name="Google Shape;329;p49"/>
          <p:cNvPicPr preferRelativeResize="0"/>
          <p:nvPr/>
        </p:nvPicPr>
        <p:blipFill>
          <a:blip r:embed="rId4">
            <a:alphaModFix/>
          </a:blip>
          <a:stretch>
            <a:fillRect/>
          </a:stretch>
        </p:blipFill>
        <p:spPr>
          <a:xfrm>
            <a:off x="152400" y="1006500"/>
            <a:ext cx="8839200" cy="21744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1DA"/>
        </a:solidFill>
      </p:bgPr>
    </p:bg>
    <p:spTree>
      <p:nvGrpSpPr>
        <p:cNvPr id="333" name="Shape 333"/>
        <p:cNvGrpSpPr/>
        <p:nvPr/>
      </p:nvGrpSpPr>
      <p:grpSpPr>
        <a:xfrm>
          <a:off x="0" y="0"/>
          <a:ext cx="0" cy="0"/>
          <a:chOff x="0" y="0"/>
          <a:chExt cx="0" cy="0"/>
        </a:xfrm>
      </p:grpSpPr>
      <p:sp>
        <p:nvSpPr>
          <p:cNvPr id="334" name="Google Shape;334;p5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Oswald"/>
                <a:ea typeface="Oswald"/>
                <a:cs typeface="Oswald"/>
                <a:sym typeface="Oswald"/>
              </a:rPr>
              <a:t>AWS Solutions</a:t>
            </a:r>
            <a:endParaRPr sz="2400">
              <a:solidFill>
                <a:srgbClr val="434343"/>
              </a:solidFill>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1"/>
          <p:cNvSpPr txBox="1"/>
          <p:nvPr>
            <p:ph idx="4294967295" type="title"/>
          </p:nvPr>
        </p:nvSpPr>
        <p:spPr>
          <a:xfrm>
            <a:off x="311700" y="250800"/>
            <a:ext cx="8309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AI-Driven Social Media Dashboard</a:t>
            </a:r>
            <a:endParaRPr sz="1800"/>
          </a:p>
          <a:p>
            <a:pPr indent="0" lvl="0" marL="0" marR="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https://aws.amazon.com/solutions/ai-driven-social-media-dashboard/?did=sl_card&amp;trk=sl_card</a:t>
            </a:r>
            <a:endParaRPr sz="10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p:txBody>
      </p:sp>
      <p:pic>
        <p:nvPicPr>
          <p:cNvPr id="340" name="Google Shape;340;p51"/>
          <p:cNvPicPr preferRelativeResize="0"/>
          <p:nvPr/>
        </p:nvPicPr>
        <p:blipFill>
          <a:blip r:embed="rId4">
            <a:alphaModFix/>
          </a:blip>
          <a:stretch>
            <a:fillRect/>
          </a:stretch>
        </p:blipFill>
        <p:spPr>
          <a:xfrm>
            <a:off x="381000" y="1006500"/>
            <a:ext cx="5905954" cy="383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idx="4294967295" type="title"/>
          </p:nvPr>
        </p:nvSpPr>
        <p:spPr>
          <a:xfrm>
            <a:off x="311700" y="250800"/>
            <a:ext cx="83802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Streaming Data Solutions on AWS with  Kinesis - Kinesis Firehose</a:t>
            </a:r>
            <a:endParaRPr sz="1400"/>
          </a:p>
          <a:p>
            <a:pPr indent="0" lvl="0" marL="0" rtl="0" algn="l">
              <a:lnSpc>
                <a:spcPct val="115000"/>
              </a:lnSpc>
              <a:spcBef>
                <a:spcPts val="0"/>
              </a:spcBef>
              <a:spcAft>
                <a:spcPts val="0"/>
              </a:spcAft>
              <a:buNone/>
            </a:pPr>
            <a:r>
              <a:rPr lang="en" sz="1200">
                <a:solidFill>
                  <a:srgbClr val="999999"/>
                </a:solidFill>
                <a:uFill>
                  <a:noFill/>
                </a:uFill>
                <a:latin typeface="Proxima Nova"/>
                <a:ea typeface="Proxima Nova"/>
                <a:cs typeface="Proxima Nova"/>
                <a:sym typeface="Proxima Nova"/>
                <a:hlinkClick r:id="rId3"/>
              </a:rPr>
              <a:t>https://d0.awsstatic.com/whitepapers/whitepaper-streaming-data-solutions-on-aws-with--kinesis.pdf</a:t>
            </a:r>
            <a:endParaRPr sz="1800">
              <a:solidFill>
                <a:schemeClr val="dk1"/>
              </a:solidFill>
              <a:latin typeface="Roboto"/>
              <a:ea typeface="Roboto"/>
              <a:cs typeface="Roboto"/>
              <a:sym typeface="Roboto"/>
            </a:endParaRPr>
          </a:p>
        </p:txBody>
      </p:sp>
      <p:pic>
        <p:nvPicPr>
          <p:cNvPr id="105" name="Google Shape;105;p16"/>
          <p:cNvPicPr preferRelativeResize="0"/>
          <p:nvPr/>
        </p:nvPicPr>
        <p:blipFill>
          <a:blip r:embed="rId4">
            <a:alphaModFix/>
          </a:blip>
          <a:stretch>
            <a:fillRect/>
          </a:stretch>
        </p:blipFill>
        <p:spPr>
          <a:xfrm>
            <a:off x="91725" y="922950"/>
            <a:ext cx="5321425" cy="2027475"/>
          </a:xfrm>
          <a:prstGeom prst="rect">
            <a:avLst/>
          </a:prstGeom>
          <a:noFill/>
          <a:ln>
            <a:noFill/>
          </a:ln>
        </p:spPr>
      </p:pic>
      <p:sp>
        <p:nvSpPr>
          <p:cNvPr id="106" name="Google Shape;106;p16"/>
          <p:cNvSpPr txBox="1"/>
          <p:nvPr>
            <p:ph idx="4294967295" type="body"/>
          </p:nvPr>
        </p:nvSpPr>
        <p:spPr>
          <a:xfrm>
            <a:off x="5326975" y="922950"/>
            <a:ext cx="3524100" cy="614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solidFill>
                  <a:srgbClr val="000000"/>
                </a:solidFill>
                <a:latin typeface="Roboto Mono"/>
                <a:ea typeface="Roboto Mono"/>
                <a:cs typeface="Roboto Mono"/>
                <a:sym typeface="Roboto Mono"/>
              </a:rPr>
              <a:t>Firehose</a:t>
            </a:r>
            <a:endParaRPr b="1" sz="9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800">
                <a:solidFill>
                  <a:srgbClr val="000000"/>
                </a:solidFill>
                <a:latin typeface="Roboto Mono"/>
                <a:ea typeface="Roboto Mono"/>
                <a:cs typeface="Roboto Mono"/>
                <a:sym typeface="Roboto Mono"/>
              </a:rPr>
              <a:t>Data injestion: </a:t>
            </a:r>
            <a:r>
              <a:rPr lang="en" sz="800">
                <a:solidFill>
                  <a:srgbClr val="376092"/>
                </a:solidFill>
                <a:latin typeface="Roboto Mono"/>
                <a:ea typeface="Roboto Mono"/>
                <a:cs typeface="Roboto Mono"/>
                <a:sym typeface="Roboto Mono"/>
              </a:rPr>
              <a:t>Using API, Kinesis Java Agent </a:t>
            </a:r>
            <a:endParaRPr sz="800">
              <a:solidFill>
                <a:srgbClr val="37609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800">
                <a:solidFill>
                  <a:srgbClr val="376092"/>
                </a:solidFill>
                <a:latin typeface="Roboto Mono"/>
                <a:ea typeface="Roboto Mono"/>
                <a:cs typeface="Roboto Mono"/>
                <a:sym typeface="Roboto Mono"/>
              </a:rPr>
              <a:t>Lambda data transformation</a:t>
            </a:r>
            <a:endParaRPr sz="800">
              <a:solidFill>
                <a:srgbClr val="376092"/>
              </a:solidFill>
              <a:latin typeface="Roboto Mono"/>
              <a:ea typeface="Roboto Mono"/>
              <a:cs typeface="Roboto Mono"/>
              <a:sym typeface="Roboto Mono"/>
            </a:endParaRPr>
          </a:p>
          <a:p>
            <a:pPr indent="0" lvl="0" marL="0" rtl="0" algn="l">
              <a:spcBef>
                <a:spcPts val="0"/>
              </a:spcBef>
              <a:spcAft>
                <a:spcPts val="1600"/>
              </a:spcAft>
              <a:buNone/>
            </a:pPr>
            <a:r>
              <a:t/>
            </a:r>
            <a:endParaRPr sz="800">
              <a:solidFill>
                <a:srgbClr val="000000"/>
              </a:solidFill>
              <a:latin typeface="Roboto Mono"/>
              <a:ea typeface="Roboto Mono"/>
              <a:cs typeface="Roboto Mono"/>
              <a:sym typeface="Roboto Mono"/>
            </a:endParaRPr>
          </a:p>
        </p:txBody>
      </p:sp>
      <p:pic>
        <p:nvPicPr>
          <p:cNvPr id="107" name="Google Shape;107;p16"/>
          <p:cNvPicPr preferRelativeResize="0"/>
          <p:nvPr/>
        </p:nvPicPr>
        <p:blipFill>
          <a:blip r:embed="rId5">
            <a:alphaModFix/>
          </a:blip>
          <a:stretch>
            <a:fillRect/>
          </a:stretch>
        </p:blipFill>
        <p:spPr>
          <a:xfrm>
            <a:off x="5413150" y="1426425"/>
            <a:ext cx="3609175" cy="1554475"/>
          </a:xfrm>
          <a:prstGeom prst="rect">
            <a:avLst/>
          </a:prstGeom>
          <a:noFill/>
          <a:ln cap="flat" cmpd="sng" w="9525">
            <a:solidFill>
              <a:schemeClr val="dk2"/>
            </a:solidFill>
            <a:prstDash val="solid"/>
            <a:round/>
            <a:headEnd len="sm" w="sm" type="none"/>
            <a:tailEnd len="sm" w="sm" type="none"/>
          </a:ln>
        </p:spPr>
      </p:pic>
      <p:sp>
        <p:nvSpPr>
          <p:cNvPr id="108" name="Google Shape;108;p16"/>
          <p:cNvSpPr txBox="1"/>
          <p:nvPr/>
        </p:nvSpPr>
        <p:spPr>
          <a:xfrm>
            <a:off x="5588400" y="2318975"/>
            <a:ext cx="8223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Target - S3</a:t>
            </a:r>
            <a:endParaRPr b="1" sz="1000">
              <a:latin typeface="Proxima Nova"/>
              <a:ea typeface="Proxima Nova"/>
              <a:cs typeface="Proxima Nova"/>
              <a:sym typeface="Proxima Nova"/>
            </a:endParaRPr>
          </a:p>
        </p:txBody>
      </p:sp>
      <p:pic>
        <p:nvPicPr>
          <p:cNvPr id="109" name="Google Shape;109;p16"/>
          <p:cNvPicPr preferRelativeResize="0"/>
          <p:nvPr/>
        </p:nvPicPr>
        <p:blipFill>
          <a:blip r:embed="rId6">
            <a:alphaModFix/>
          </a:blip>
          <a:stretch>
            <a:fillRect/>
          </a:stretch>
        </p:blipFill>
        <p:spPr>
          <a:xfrm>
            <a:off x="212825" y="3011950"/>
            <a:ext cx="3757700" cy="1621875"/>
          </a:xfrm>
          <a:prstGeom prst="rect">
            <a:avLst/>
          </a:prstGeom>
          <a:noFill/>
          <a:ln cap="flat" cmpd="sng" w="9525">
            <a:solidFill>
              <a:schemeClr val="dk2"/>
            </a:solidFill>
            <a:prstDash val="solid"/>
            <a:round/>
            <a:headEnd len="sm" w="sm" type="none"/>
            <a:tailEnd len="sm" w="sm" type="none"/>
          </a:ln>
        </p:spPr>
      </p:pic>
      <p:sp>
        <p:nvSpPr>
          <p:cNvPr id="110" name="Google Shape;110;p16"/>
          <p:cNvSpPr txBox="1"/>
          <p:nvPr/>
        </p:nvSpPr>
        <p:spPr>
          <a:xfrm>
            <a:off x="311700" y="4133800"/>
            <a:ext cx="14343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Target - Elasticsearch</a:t>
            </a:r>
            <a:endParaRPr b="1" sz="1000">
              <a:latin typeface="Proxima Nova"/>
              <a:ea typeface="Proxima Nova"/>
              <a:cs typeface="Proxima Nova"/>
              <a:sym typeface="Proxima Nova"/>
            </a:endParaRPr>
          </a:p>
        </p:txBody>
      </p:sp>
      <p:pic>
        <p:nvPicPr>
          <p:cNvPr id="111" name="Google Shape;111;p16"/>
          <p:cNvPicPr preferRelativeResize="0"/>
          <p:nvPr/>
        </p:nvPicPr>
        <p:blipFill>
          <a:blip r:embed="rId7">
            <a:alphaModFix/>
          </a:blip>
          <a:stretch>
            <a:fillRect/>
          </a:stretch>
        </p:blipFill>
        <p:spPr>
          <a:xfrm>
            <a:off x="4426350" y="3263345"/>
            <a:ext cx="4214975" cy="1370475"/>
          </a:xfrm>
          <a:prstGeom prst="rect">
            <a:avLst/>
          </a:prstGeom>
          <a:noFill/>
          <a:ln cap="flat" cmpd="sng" w="9525">
            <a:solidFill>
              <a:schemeClr val="dk2"/>
            </a:solidFill>
            <a:prstDash val="solid"/>
            <a:round/>
            <a:headEnd len="sm" w="sm" type="none"/>
            <a:tailEnd len="sm" w="sm" type="none"/>
          </a:ln>
        </p:spPr>
      </p:pic>
      <p:sp>
        <p:nvSpPr>
          <p:cNvPr id="112" name="Google Shape;112;p16"/>
          <p:cNvSpPr txBox="1"/>
          <p:nvPr/>
        </p:nvSpPr>
        <p:spPr>
          <a:xfrm>
            <a:off x="4466475" y="410740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Target - Redshift</a:t>
            </a:r>
            <a:endParaRPr b="1" sz="10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Streaming Data Solutions on AWS with  Kinesis - Kinesis Streams</a:t>
            </a:r>
            <a:endParaRPr sz="1400"/>
          </a:p>
          <a:p>
            <a:pPr indent="0" lvl="0" marL="0" rtl="0" algn="l">
              <a:lnSpc>
                <a:spcPct val="115000"/>
              </a:lnSpc>
              <a:spcBef>
                <a:spcPts val="0"/>
              </a:spcBef>
              <a:spcAft>
                <a:spcPts val="0"/>
              </a:spcAft>
              <a:buNone/>
            </a:pPr>
            <a:r>
              <a:rPr lang="en" sz="1200">
                <a:solidFill>
                  <a:srgbClr val="999999"/>
                </a:solidFill>
                <a:uFill>
                  <a:noFill/>
                </a:uFill>
                <a:latin typeface="Proxima Nova"/>
                <a:ea typeface="Proxima Nova"/>
                <a:cs typeface="Proxima Nova"/>
                <a:sym typeface="Proxima Nova"/>
                <a:hlinkClick r:id="rId3"/>
              </a:rPr>
              <a:t>https://d0.awsstatic.com/whitepapers/whitepaper-streaming-data-solutions-on-aws-with--kinesis.pdf</a:t>
            </a:r>
            <a:endParaRPr sz="1800">
              <a:solidFill>
                <a:schemeClr val="dk1"/>
              </a:solidFill>
              <a:latin typeface="Roboto"/>
              <a:ea typeface="Roboto"/>
              <a:cs typeface="Roboto"/>
              <a:sym typeface="Roboto"/>
            </a:endParaRPr>
          </a:p>
        </p:txBody>
      </p:sp>
      <p:sp>
        <p:nvSpPr>
          <p:cNvPr id="118" name="Google Shape;118;p17"/>
          <p:cNvSpPr txBox="1"/>
          <p:nvPr/>
        </p:nvSpPr>
        <p:spPr>
          <a:xfrm>
            <a:off x="152400" y="3200400"/>
            <a:ext cx="8877600" cy="14937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800"/>
              </a:spcBef>
              <a:spcAft>
                <a:spcPts val="0"/>
              </a:spcAft>
              <a:buNone/>
            </a:pPr>
            <a:r>
              <a:rPr i="1" lang="en" sz="800">
                <a:solidFill>
                  <a:srgbClr val="CC0000"/>
                </a:solidFill>
                <a:latin typeface="Roboto Mono"/>
                <a:ea typeface="Roboto Mono"/>
                <a:cs typeface="Roboto Mono"/>
                <a:sym typeface="Roboto Mono"/>
              </a:rPr>
              <a:t>Processing data in Kinesis Streams:</a:t>
            </a:r>
            <a:endParaRPr i="1" sz="800">
              <a:solidFill>
                <a:srgbClr val="CC0000"/>
              </a:solidFill>
              <a:latin typeface="Roboto Mono"/>
              <a:ea typeface="Roboto Mono"/>
              <a:cs typeface="Roboto Mono"/>
              <a:sym typeface="Roboto Mono"/>
            </a:endParaRPr>
          </a:p>
          <a:p>
            <a:pPr indent="-279400" lvl="0" marL="457200" rtl="0" algn="l">
              <a:lnSpc>
                <a:spcPct val="115000"/>
              </a:lnSpc>
              <a:spcBef>
                <a:spcPts val="800"/>
              </a:spcBef>
              <a:spcAft>
                <a:spcPts val="0"/>
              </a:spcAft>
              <a:buClr>
                <a:srgbClr val="172B4D"/>
              </a:buClr>
              <a:buSzPts val="800"/>
              <a:buFont typeface="Roboto Mono"/>
              <a:buAutoNum type="arabicPeriod"/>
            </a:pPr>
            <a:r>
              <a:rPr i="1" lang="en" sz="800">
                <a:solidFill>
                  <a:schemeClr val="dk1"/>
                </a:solidFill>
                <a:latin typeface="Roboto Mono"/>
                <a:ea typeface="Roboto Mono"/>
                <a:cs typeface="Roboto Mono"/>
                <a:sym typeface="Roboto Mono"/>
              </a:rPr>
              <a:t>Kinesis Analytics </a:t>
            </a:r>
            <a:r>
              <a:rPr i="1" lang="en" sz="800">
                <a:solidFill>
                  <a:srgbClr val="172B4D"/>
                </a:solidFill>
                <a:latin typeface="Roboto Mono"/>
                <a:ea typeface="Roboto Mono"/>
                <a:cs typeface="Roboto Mono"/>
                <a:sym typeface="Roboto Mono"/>
              </a:rPr>
              <a:t>- </a:t>
            </a:r>
            <a:r>
              <a:rPr lang="en" sz="800">
                <a:solidFill>
                  <a:srgbClr val="172B4D"/>
                </a:solidFill>
                <a:latin typeface="Roboto Mono"/>
                <a:ea typeface="Roboto Mono"/>
                <a:cs typeface="Roboto Mono"/>
                <a:sym typeface="Roboto Mono"/>
              </a:rPr>
              <a:t>described in last slide</a:t>
            </a:r>
            <a:endParaRPr sz="800">
              <a:solidFill>
                <a:srgbClr val="172B4D"/>
              </a:solidFill>
              <a:latin typeface="Roboto Mono"/>
              <a:ea typeface="Roboto Mono"/>
              <a:cs typeface="Roboto Mono"/>
              <a:sym typeface="Roboto Mono"/>
            </a:endParaRPr>
          </a:p>
          <a:p>
            <a:pPr indent="-279400" lvl="0" marL="457200" rtl="0" algn="l">
              <a:lnSpc>
                <a:spcPct val="115000"/>
              </a:lnSpc>
              <a:spcBef>
                <a:spcPts val="0"/>
              </a:spcBef>
              <a:spcAft>
                <a:spcPts val="0"/>
              </a:spcAft>
              <a:buClr>
                <a:srgbClr val="172B4D"/>
              </a:buClr>
              <a:buSzPts val="800"/>
              <a:buFont typeface="Roboto Mono"/>
              <a:buAutoNum type="arabicPeriod"/>
            </a:pPr>
            <a:r>
              <a:rPr i="1" lang="en" sz="800">
                <a:solidFill>
                  <a:schemeClr val="dk1"/>
                </a:solidFill>
                <a:latin typeface="Roboto Mono"/>
                <a:ea typeface="Roboto Mono"/>
                <a:cs typeface="Roboto Mono"/>
                <a:sym typeface="Roboto Mono"/>
              </a:rPr>
              <a:t>Kinesis Client Library (KCL)</a:t>
            </a:r>
            <a:r>
              <a:rPr i="1" lang="en" sz="800">
                <a:solidFill>
                  <a:srgbClr val="172B4D"/>
                </a:solidFill>
                <a:latin typeface="Roboto Mono"/>
                <a:ea typeface="Roboto Mono"/>
                <a:cs typeface="Roboto Mono"/>
                <a:sym typeface="Roboto Mono"/>
              </a:rPr>
              <a:t> -  </a:t>
            </a:r>
            <a:r>
              <a:rPr lang="en" sz="800">
                <a:solidFill>
                  <a:srgbClr val="172B4D"/>
                </a:solidFill>
                <a:latin typeface="Roboto Mono"/>
                <a:ea typeface="Roboto Mono"/>
                <a:cs typeface="Roboto Mono"/>
                <a:sym typeface="Roboto Mono"/>
              </a:rPr>
              <a:t>helps in distributed computing issues such as load balancing across multiple instances, responding to instance failures, checkpointing processed records, and reacting to resharding. The KCL enables you to focus on writing record-processing logic. </a:t>
            </a:r>
            <a:endParaRPr sz="800">
              <a:solidFill>
                <a:srgbClr val="172B4D"/>
              </a:solidFill>
              <a:latin typeface="Roboto Mono"/>
              <a:ea typeface="Roboto Mono"/>
              <a:cs typeface="Roboto Mono"/>
              <a:sym typeface="Roboto Mono"/>
            </a:endParaRPr>
          </a:p>
          <a:p>
            <a:pPr indent="-279400" lvl="0" marL="457200" rtl="0" algn="l">
              <a:lnSpc>
                <a:spcPct val="115000"/>
              </a:lnSpc>
              <a:spcBef>
                <a:spcPts val="0"/>
              </a:spcBef>
              <a:spcAft>
                <a:spcPts val="0"/>
              </a:spcAft>
              <a:buClr>
                <a:srgbClr val="172B4D"/>
              </a:buClr>
              <a:buSzPts val="800"/>
              <a:buFont typeface="Roboto Mono"/>
              <a:buAutoNum type="arabicPeriod"/>
            </a:pPr>
            <a:r>
              <a:rPr i="1" lang="en" sz="800">
                <a:solidFill>
                  <a:schemeClr val="dk1"/>
                </a:solidFill>
                <a:latin typeface="Roboto Mono"/>
                <a:ea typeface="Roboto Mono"/>
                <a:cs typeface="Roboto Mono"/>
                <a:sym typeface="Roboto Mono"/>
              </a:rPr>
              <a:t>AWS lambda</a:t>
            </a:r>
            <a:r>
              <a:rPr i="1" lang="en" sz="800">
                <a:solidFill>
                  <a:srgbClr val="172B4D"/>
                </a:solidFill>
                <a:latin typeface="Roboto Mono"/>
                <a:ea typeface="Roboto Mono"/>
                <a:cs typeface="Roboto Mono"/>
                <a:sym typeface="Roboto Mono"/>
              </a:rPr>
              <a:t> - </a:t>
            </a:r>
            <a:r>
              <a:rPr lang="en" sz="800">
                <a:solidFill>
                  <a:srgbClr val="172B4D"/>
                </a:solidFill>
                <a:latin typeface="Roboto Mono"/>
                <a:ea typeface="Roboto Mono"/>
                <a:cs typeface="Roboto Mono"/>
                <a:sym typeface="Roboto Mono"/>
              </a:rPr>
              <a:t>You can subscribe Lambda functions to automatically read batches of records off your Kinesis stream and process them if records are detected on the stream. AWS Lambda then polls the stream periodically (once per second) for new records. When it detects new records, it invokes your Lambda function by passing the new records as a parameter. If no new records are detected, your Lambda function is not invoked.</a:t>
            </a:r>
            <a:endParaRPr sz="800">
              <a:solidFill>
                <a:srgbClr val="172B4D"/>
              </a:solidFill>
              <a:latin typeface="Roboto Mono"/>
              <a:ea typeface="Roboto Mono"/>
              <a:cs typeface="Roboto Mono"/>
              <a:sym typeface="Roboto Mono"/>
            </a:endParaRPr>
          </a:p>
          <a:p>
            <a:pPr indent="-279400" lvl="0" marL="457200" rtl="0" algn="l">
              <a:lnSpc>
                <a:spcPct val="115000"/>
              </a:lnSpc>
              <a:spcBef>
                <a:spcPts val="0"/>
              </a:spcBef>
              <a:spcAft>
                <a:spcPts val="0"/>
              </a:spcAft>
              <a:buClr>
                <a:srgbClr val="172B4D"/>
              </a:buClr>
              <a:buSzPts val="800"/>
              <a:buFont typeface="Roboto Mono"/>
              <a:buAutoNum type="arabicPeriod"/>
            </a:pPr>
            <a:r>
              <a:rPr i="1" lang="en" sz="800">
                <a:solidFill>
                  <a:schemeClr val="dk1"/>
                </a:solidFill>
                <a:latin typeface="Roboto Mono"/>
                <a:ea typeface="Roboto Mono"/>
                <a:cs typeface="Roboto Mono"/>
                <a:sym typeface="Roboto Mono"/>
              </a:rPr>
              <a:t>API </a:t>
            </a:r>
            <a:r>
              <a:rPr i="1" lang="en" sz="800">
                <a:solidFill>
                  <a:srgbClr val="172B4D"/>
                </a:solidFill>
                <a:latin typeface="Roboto Mono"/>
                <a:ea typeface="Roboto Mono"/>
                <a:cs typeface="Roboto Mono"/>
                <a:sym typeface="Roboto Mono"/>
              </a:rPr>
              <a:t>- </a:t>
            </a:r>
            <a:r>
              <a:rPr lang="en" sz="800">
                <a:solidFill>
                  <a:srgbClr val="172B4D"/>
                </a:solidFill>
                <a:latin typeface="Roboto Mono"/>
                <a:ea typeface="Roboto Mono"/>
                <a:cs typeface="Roboto Mono"/>
                <a:sym typeface="Roboto Mono"/>
              </a:rPr>
              <a:t>write your own consumer application from scratch, this is PULL model</a:t>
            </a:r>
            <a:endParaRPr sz="800">
              <a:solidFill>
                <a:srgbClr val="172B4D"/>
              </a:solidFill>
              <a:latin typeface="Roboto Mono"/>
              <a:ea typeface="Roboto Mono"/>
              <a:cs typeface="Roboto Mono"/>
              <a:sym typeface="Roboto Mono"/>
            </a:endParaRPr>
          </a:p>
          <a:p>
            <a:pPr indent="0" lvl="0" marL="457200" rtl="0" algn="l">
              <a:lnSpc>
                <a:spcPct val="115000"/>
              </a:lnSpc>
              <a:spcBef>
                <a:spcPts val="800"/>
              </a:spcBef>
              <a:spcAft>
                <a:spcPts val="0"/>
              </a:spcAft>
              <a:buNone/>
            </a:pPr>
            <a:r>
              <a:rPr b="1" lang="en" sz="800">
                <a:solidFill>
                  <a:srgbClr val="172B4D"/>
                </a:solidFill>
                <a:latin typeface="Roboto Mono"/>
                <a:ea typeface="Roboto Mono"/>
                <a:cs typeface="Roboto Mono"/>
                <a:sym typeface="Roboto Mono"/>
              </a:rPr>
              <a:t>Start with lambda -&gt; KCL -&gt; APIs</a:t>
            </a:r>
            <a:endParaRPr b="1" sz="800">
              <a:solidFill>
                <a:srgbClr val="172B4D"/>
              </a:solidFill>
              <a:latin typeface="Roboto Mono"/>
              <a:ea typeface="Roboto Mono"/>
              <a:cs typeface="Roboto Mono"/>
              <a:sym typeface="Roboto Mono"/>
            </a:endParaRPr>
          </a:p>
        </p:txBody>
      </p:sp>
      <p:sp>
        <p:nvSpPr>
          <p:cNvPr id="119" name="Google Shape;119;p17"/>
          <p:cNvSpPr txBox="1"/>
          <p:nvPr/>
        </p:nvSpPr>
        <p:spPr>
          <a:xfrm>
            <a:off x="152400" y="685800"/>
            <a:ext cx="8877600" cy="14937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800"/>
              </a:spcBef>
              <a:spcAft>
                <a:spcPts val="0"/>
              </a:spcAft>
              <a:buNone/>
            </a:pPr>
            <a:r>
              <a:rPr i="1" lang="en" sz="1100">
                <a:solidFill>
                  <a:srgbClr val="172B4D"/>
                </a:solidFill>
                <a:latin typeface="Roboto Mono"/>
                <a:ea typeface="Roboto Mono"/>
                <a:cs typeface="Roboto Mono"/>
                <a:sym typeface="Roboto Mono"/>
              </a:rPr>
              <a:t>A common use for </a:t>
            </a:r>
            <a:r>
              <a:rPr b="1" i="1" lang="en" sz="1100">
                <a:solidFill>
                  <a:srgbClr val="172B4D"/>
                </a:solidFill>
                <a:latin typeface="Roboto Mono"/>
                <a:ea typeface="Roboto Mono"/>
                <a:cs typeface="Roboto Mono"/>
                <a:sym typeface="Roboto Mono"/>
              </a:rPr>
              <a:t>Kinesis Streams</a:t>
            </a:r>
            <a:r>
              <a:rPr i="1" lang="en" sz="1100">
                <a:solidFill>
                  <a:srgbClr val="172B4D"/>
                </a:solidFill>
                <a:latin typeface="Roboto Mono"/>
                <a:ea typeface="Roboto Mono"/>
                <a:cs typeface="Roboto Mono"/>
                <a:sym typeface="Roboto Mono"/>
              </a:rPr>
              <a:t> is the real-time aggregation or analysis of data followed by loading the aggregate data into a data warehouse or map-reduce cluster. 3 ways to injest data:</a:t>
            </a:r>
            <a:endParaRPr i="1" sz="1100">
              <a:solidFill>
                <a:srgbClr val="172B4D"/>
              </a:solidFill>
              <a:latin typeface="Roboto Mono"/>
              <a:ea typeface="Roboto Mono"/>
              <a:cs typeface="Roboto Mono"/>
              <a:sym typeface="Roboto Mono"/>
            </a:endParaRPr>
          </a:p>
          <a:p>
            <a:pPr indent="-298450" lvl="0" marL="457200" rtl="0" algn="l">
              <a:lnSpc>
                <a:spcPct val="115000"/>
              </a:lnSpc>
              <a:spcBef>
                <a:spcPts val="800"/>
              </a:spcBef>
              <a:spcAft>
                <a:spcPts val="0"/>
              </a:spcAft>
              <a:buClr>
                <a:srgbClr val="FF0066"/>
              </a:buClr>
              <a:buSzPts val="1100"/>
              <a:buFont typeface="Roboto Mono"/>
              <a:buChar char="●"/>
            </a:pPr>
            <a:r>
              <a:rPr i="1" lang="en" sz="1100">
                <a:solidFill>
                  <a:srgbClr val="FF0066"/>
                </a:solidFill>
                <a:latin typeface="Roboto Mono"/>
                <a:ea typeface="Roboto Mono"/>
                <a:cs typeface="Roboto Mono"/>
                <a:sym typeface="Roboto Mono"/>
              </a:rPr>
              <a:t>maintains MESSAGE ORDER </a:t>
            </a:r>
            <a:endParaRPr i="1" sz="1100">
              <a:solidFill>
                <a:srgbClr val="FF0066"/>
              </a:solidFill>
              <a:latin typeface="Roboto Mono"/>
              <a:ea typeface="Roboto Mono"/>
              <a:cs typeface="Roboto Mono"/>
              <a:sym typeface="Roboto Mono"/>
            </a:endParaRPr>
          </a:p>
          <a:p>
            <a:pPr indent="-298450" lvl="0" marL="457200" rtl="0" algn="l">
              <a:lnSpc>
                <a:spcPct val="115000"/>
              </a:lnSpc>
              <a:spcBef>
                <a:spcPts val="0"/>
              </a:spcBef>
              <a:spcAft>
                <a:spcPts val="0"/>
              </a:spcAft>
              <a:buClr>
                <a:srgbClr val="FF0066"/>
              </a:buClr>
              <a:buSzPts val="1100"/>
              <a:buFont typeface="Roboto Mono"/>
              <a:buChar char="●"/>
            </a:pPr>
            <a:r>
              <a:rPr i="1" lang="en" sz="1100">
                <a:solidFill>
                  <a:srgbClr val="FF0066"/>
                </a:solidFill>
                <a:latin typeface="Roboto Mono"/>
                <a:ea typeface="Roboto Mono"/>
                <a:cs typeface="Roboto Mono"/>
                <a:sym typeface="Roboto Mono"/>
              </a:rPr>
              <a:t>IS DURABLE (7 days retention post which send to S3 via Firehose) &amp; SCALABLE</a:t>
            </a:r>
            <a:endParaRPr i="1" sz="1100">
              <a:solidFill>
                <a:srgbClr val="FF0066"/>
              </a:solidFill>
              <a:latin typeface="Roboto Mono"/>
              <a:ea typeface="Roboto Mono"/>
              <a:cs typeface="Roboto Mono"/>
              <a:sym typeface="Roboto Mono"/>
            </a:endParaRPr>
          </a:p>
          <a:p>
            <a:pPr indent="-298450" lvl="0" marL="457200" rtl="0" algn="l">
              <a:lnSpc>
                <a:spcPct val="115000"/>
              </a:lnSpc>
              <a:spcBef>
                <a:spcPts val="0"/>
              </a:spcBef>
              <a:spcAft>
                <a:spcPts val="0"/>
              </a:spcAft>
              <a:buClr>
                <a:srgbClr val="FF0066"/>
              </a:buClr>
              <a:buSzPts val="1100"/>
              <a:buFont typeface="Roboto Mono"/>
              <a:buChar char="●"/>
            </a:pPr>
            <a:r>
              <a:rPr i="1" lang="en" sz="1100">
                <a:solidFill>
                  <a:srgbClr val="FF0066"/>
                </a:solidFill>
                <a:latin typeface="Roboto Mono"/>
                <a:ea typeface="Roboto Mono"/>
                <a:cs typeface="Roboto Mono"/>
                <a:sym typeface="Roboto Mono"/>
              </a:rPr>
              <a:t>How many simultaneous consumers ? Kinesis read fan-out??</a:t>
            </a:r>
            <a:endParaRPr i="1" sz="1100">
              <a:solidFill>
                <a:srgbClr val="FF0066"/>
              </a:solidFill>
              <a:latin typeface="Roboto Mono"/>
              <a:ea typeface="Roboto Mono"/>
              <a:cs typeface="Roboto Mono"/>
              <a:sym typeface="Roboto Mono"/>
            </a:endParaRPr>
          </a:p>
          <a:p>
            <a:pPr indent="0" lvl="0" marL="0" rtl="0" algn="l">
              <a:lnSpc>
                <a:spcPct val="115000"/>
              </a:lnSpc>
              <a:spcBef>
                <a:spcPts val="800"/>
              </a:spcBef>
              <a:spcAft>
                <a:spcPts val="0"/>
              </a:spcAft>
              <a:buNone/>
            </a:pPr>
            <a:r>
              <a:rPr i="1" lang="en" sz="1100">
                <a:solidFill>
                  <a:srgbClr val="CC0000"/>
                </a:solidFill>
                <a:latin typeface="Roboto Mono"/>
                <a:ea typeface="Roboto Mono"/>
                <a:cs typeface="Roboto Mono"/>
                <a:sym typeface="Roboto Mono"/>
              </a:rPr>
              <a:t>Data Injestion:</a:t>
            </a:r>
            <a:endParaRPr i="1" sz="900">
              <a:solidFill>
                <a:schemeClr val="accent4"/>
              </a:solidFill>
              <a:latin typeface="Roboto Mono"/>
              <a:ea typeface="Roboto Mono"/>
              <a:cs typeface="Roboto Mono"/>
              <a:sym typeface="Roboto Mono"/>
            </a:endParaRPr>
          </a:p>
          <a:p>
            <a:pPr indent="-285750" lvl="0" marL="457200" rtl="0" algn="l">
              <a:lnSpc>
                <a:spcPct val="115000"/>
              </a:lnSpc>
              <a:spcBef>
                <a:spcPts val="800"/>
              </a:spcBef>
              <a:spcAft>
                <a:spcPts val="0"/>
              </a:spcAft>
              <a:buClr>
                <a:srgbClr val="172B4D"/>
              </a:buClr>
              <a:buSzPts val="900"/>
              <a:buFont typeface="Roboto Mono"/>
              <a:buAutoNum type="arabicPeriod"/>
            </a:pPr>
            <a:r>
              <a:rPr i="1" lang="en" sz="900">
                <a:solidFill>
                  <a:srgbClr val="172B4D"/>
                </a:solidFill>
                <a:latin typeface="Roboto Mono"/>
                <a:ea typeface="Roboto Mono"/>
                <a:cs typeface="Roboto Mono"/>
                <a:sym typeface="Roboto Mono"/>
              </a:rPr>
              <a:t>Kinesis Agent - the agent can send data to Firehose or to Streams</a:t>
            </a:r>
            <a:endParaRPr i="1" sz="900">
              <a:solidFill>
                <a:srgbClr val="172B4D"/>
              </a:solidFill>
              <a:latin typeface="Roboto Mono"/>
              <a:ea typeface="Roboto Mono"/>
              <a:cs typeface="Roboto Mono"/>
              <a:sym typeface="Roboto Mono"/>
            </a:endParaRPr>
          </a:p>
          <a:p>
            <a:pPr indent="-285750" lvl="0" marL="457200" rtl="0" algn="l">
              <a:lnSpc>
                <a:spcPct val="115000"/>
              </a:lnSpc>
              <a:spcBef>
                <a:spcPts val="0"/>
              </a:spcBef>
              <a:spcAft>
                <a:spcPts val="0"/>
              </a:spcAft>
              <a:buClr>
                <a:srgbClr val="172B4D"/>
              </a:buClr>
              <a:buSzPts val="900"/>
              <a:buFont typeface="Roboto Mono"/>
              <a:buAutoNum type="arabicPeriod"/>
            </a:pPr>
            <a:r>
              <a:rPr i="1" lang="en" sz="900">
                <a:solidFill>
                  <a:srgbClr val="172B4D"/>
                </a:solidFill>
                <a:latin typeface="Roboto Mono"/>
                <a:ea typeface="Roboto Mono"/>
                <a:cs typeface="Roboto Mono"/>
                <a:sym typeface="Roboto Mono"/>
              </a:rPr>
              <a:t>Kinesis Producer Library (KPL) - helps in aggregation, retries, integrates with KCL, publish CW metrics. Prefer async mode</a:t>
            </a:r>
            <a:endParaRPr i="1" sz="900">
              <a:solidFill>
                <a:srgbClr val="172B4D"/>
              </a:solidFill>
              <a:latin typeface="Roboto Mono"/>
              <a:ea typeface="Roboto Mono"/>
              <a:cs typeface="Roboto Mono"/>
              <a:sym typeface="Roboto Mono"/>
            </a:endParaRPr>
          </a:p>
          <a:p>
            <a:pPr indent="0" lvl="0" marL="457200" rtl="0" algn="l">
              <a:lnSpc>
                <a:spcPct val="115000"/>
              </a:lnSpc>
              <a:spcBef>
                <a:spcPts val="800"/>
              </a:spcBef>
              <a:spcAft>
                <a:spcPts val="0"/>
              </a:spcAft>
              <a:buNone/>
            </a:pPr>
            <a:r>
              <a:rPr i="1" lang="en" sz="900">
                <a:solidFill>
                  <a:schemeClr val="dk1"/>
                </a:solidFill>
                <a:latin typeface="Roboto Mono"/>
                <a:ea typeface="Roboto Mono"/>
                <a:cs typeface="Roboto Mono"/>
                <a:sym typeface="Roboto Mono"/>
              </a:rPr>
              <a:t>If your application does not log records to a local file, and it creates a large number of small records per second, consider using the KPL.</a:t>
            </a:r>
            <a:endParaRPr i="1" sz="900">
              <a:solidFill>
                <a:schemeClr val="dk1"/>
              </a:solidFill>
              <a:latin typeface="Roboto Mono"/>
              <a:ea typeface="Roboto Mono"/>
              <a:cs typeface="Roboto Mono"/>
              <a:sym typeface="Roboto Mono"/>
            </a:endParaRPr>
          </a:p>
          <a:p>
            <a:pPr indent="-285750" lvl="0" marL="457200" rtl="0" algn="l">
              <a:lnSpc>
                <a:spcPct val="115000"/>
              </a:lnSpc>
              <a:spcBef>
                <a:spcPts val="800"/>
              </a:spcBef>
              <a:spcAft>
                <a:spcPts val="0"/>
              </a:spcAft>
              <a:buClr>
                <a:srgbClr val="172B4D"/>
              </a:buClr>
              <a:buSzPts val="900"/>
              <a:buFont typeface="Roboto Mono"/>
              <a:buAutoNum type="arabicPeriod"/>
            </a:pPr>
            <a:r>
              <a:rPr i="1" lang="en" sz="900">
                <a:solidFill>
                  <a:srgbClr val="172B4D"/>
                </a:solidFill>
                <a:latin typeface="Roboto Mono"/>
                <a:ea typeface="Roboto Mono"/>
                <a:cs typeface="Roboto Mono"/>
                <a:sym typeface="Roboto Mono"/>
              </a:rPr>
              <a:t>AWS SDK Apis - Use this if you cannot use Agent or KPL</a:t>
            </a:r>
            <a:endParaRPr i="1" sz="900">
              <a:solidFill>
                <a:srgbClr val="172B4D"/>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Streaming Data Solutions on AWS with  Kinesis - Kinesis Analytics</a:t>
            </a:r>
            <a:endParaRPr sz="1400"/>
          </a:p>
          <a:p>
            <a:pPr indent="0" lvl="0" marL="0" rtl="0" algn="l">
              <a:lnSpc>
                <a:spcPct val="115000"/>
              </a:lnSpc>
              <a:spcBef>
                <a:spcPts val="0"/>
              </a:spcBef>
              <a:spcAft>
                <a:spcPts val="0"/>
              </a:spcAft>
              <a:buNone/>
            </a:pPr>
            <a:r>
              <a:rPr lang="en" sz="1200">
                <a:solidFill>
                  <a:srgbClr val="999999"/>
                </a:solidFill>
                <a:uFill>
                  <a:noFill/>
                </a:uFill>
                <a:latin typeface="Proxima Nova"/>
                <a:ea typeface="Proxima Nova"/>
                <a:cs typeface="Proxima Nova"/>
                <a:sym typeface="Proxima Nova"/>
                <a:hlinkClick r:id="rId3"/>
              </a:rPr>
              <a:t>https://d0.awsstatic.com/whitepapers/whitepaper-streaming-data-solutions-on-aws-with--kinesis.pdf</a:t>
            </a:r>
            <a:endParaRPr sz="1800">
              <a:solidFill>
                <a:schemeClr val="dk1"/>
              </a:solidFill>
              <a:latin typeface="Roboto"/>
              <a:ea typeface="Roboto"/>
              <a:cs typeface="Roboto"/>
              <a:sym typeface="Roboto"/>
            </a:endParaRPr>
          </a:p>
        </p:txBody>
      </p:sp>
      <p:sp>
        <p:nvSpPr>
          <p:cNvPr id="125" name="Google Shape;125;p18"/>
          <p:cNvSpPr txBox="1"/>
          <p:nvPr/>
        </p:nvSpPr>
        <p:spPr>
          <a:xfrm>
            <a:off x="152400" y="838200"/>
            <a:ext cx="8755200" cy="7557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800"/>
              </a:spcBef>
              <a:spcAft>
                <a:spcPts val="0"/>
              </a:spcAft>
              <a:buNone/>
            </a:pPr>
            <a:r>
              <a:rPr lang="en" sz="1000">
                <a:solidFill>
                  <a:srgbClr val="172B4D"/>
                </a:solidFill>
                <a:latin typeface="Roboto Mono"/>
                <a:ea typeface="Roboto Mono"/>
                <a:cs typeface="Roboto Mono"/>
                <a:sym typeface="Roboto Mono"/>
              </a:rPr>
              <a:t>In addition to S3, ES and RS, Firehose can stream data to </a:t>
            </a:r>
            <a:r>
              <a:rPr b="1" i="1" lang="en" sz="1000">
                <a:solidFill>
                  <a:srgbClr val="172B4D"/>
                </a:solidFill>
                <a:latin typeface="Roboto Mono"/>
                <a:ea typeface="Roboto Mono"/>
                <a:cs typeface="Roboto Mono"/>
                <a:sym typeface="Roboto Mono"/>
              </a:rPr>
              <a:t>Kinesis Analytics</a:t>
            </a:r>
            <a:r>
              <a:rPr lang="en" sz="1000">
                <a:solidFill>
                  <a:srgbClr val="172B4D"/>
                </a:solidFill>
                <a:latin typeface="Roboto Mono"/>
                <a:ea typeface="Roboto Mono"/>
                <a:cs typeface="Roboto Mono"/>
                <a:sym typeface="Roboto Mono"/>
              </a:rPr>
              <a:t>.  With Kinesis Analytics, you can process and analyze streaming data using SQL. The service enables you to quickly author and run powerful SQL code against streaming sources to perform time series analytics, feed real-time dashboards, and create real-time metrics. </a:t>
            </a:r>
            <a:endParaRPr sz="1000">
              <a:latin typeface="Roboto Mono"/>
              <a:ea typeface="Roboto Mono"/>
              <a:cs typeface="Roboto Mono"/>
              <a:sym typeface="Roboto Mono"/>
            </a:endParaRPr>
          </a:p>
        </p:txBody>
      </p:sp>
      <p:pic>
        <p:nvPicPr>
          <p:cNvPr id="126" name="Google Shape;126;p18"/>
          <p:cNvPicPr preferRelativeResize="0"/>
          <p:nvPr/>
        </p:nvPicPr>
        <p:blipFill>
          <a:blip r:embed="rId4">
            <a:alphaModFix/>
          </a:blip>
          <a:stretch>
            <a:fillRect/>
          </a:stretch>
        </p:blipFill>
        <p:spPr>
          <a:xfrm>
            <a:off x="4517147" y="1851347"/>
            <a:ext cx="4499201" cy="2327175"/>
          </a:xfrm>
          <a:prstGeom prst="rect">
            <a:avLst/>
          </a:prstGeom>
          <a:noFill/>
          <a:ln>
            <a:noFill/>
          </a:ln>
        </p:spPr>
      </p:pic>
      <p:pic>
        <p:nvPicPr>
          <p:cNvPr id="127" name="Google Shape;127;p18"/>
          <p:cNvPicPr preferRelativeResize="0"/>
          <p:nvPr/>
        </p:nvPicPr>
        <p:blipFill>
          <a:blip r:embed="rId5">
            <a:alphaModFix/>
          </a:blip>
          <a:stretch>
            <a:fillRect/>
          </a:stretch>
        </p:blipFill>
        <p:spPr>
          <a:xfrm>
            <a:off x="152400" y="1746300"/>
            <a:ext cx="4212347" cy="30207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1DA"/>
        </a:solidFill>
      </p:bgPr>
    </p:bg>
    <p:spTree>
      <p:nvGrpSpPr>
        <p:cNvPr id="131" name="Shape 131"/>
        <p:cNvGrpSpPr/>
        <p:nvPr/>
      </p:nvGrpSpPr>
      <p:grpSpPr>
        <a:xfrm>
          <a:off x="0" y="0"/>
          <a:ext cx="0" cy="0"/>
          <a:chOff x="0" y="0"/>
          <a:chExt cx="0" cy="0"/>
        </a:xfrm>
      </p:grpSpPr>
      <p:sp>
        <p:nvSpPr>
          <p:cNvPr id="132" name="Google Shape;132;p1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Oswald"/>
                <a:ea typeface="Oswald"/>
                <a:cs typeface="Oswald"/>
                <a:sym typeface="Oswald"/>
              </a:rPr>
              <a:t>Data Pipeline</a:t>
            </a:r>
            <a:endParaRPr sz="2400">
              <a:solidFill>
                <a:srgbClr val="434343"/>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ph idx="4294967295" type="title"/>
          </p:nvPr>
        </p:nvSpPr>
        <p:spPr>
          <a:xfrm>
            <a:off x="311700" y="222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Data Pipeline use cases</a:t>
            </a:r>
            <a:endParaRPr sz="1800">
              <a:solidFill>
                <a:schemeClr val="dk1"/>
              </a:solidFill>
              <a:latin typeface="Roboto Mono"/>
              <a:ea typeface="Roboto Mono"/>
              <a:cs typeface="Roboto Mono"/>
              <a:sym typeface="Roboto Mono"/>
            </a:endParaRPr>
          </a:p>
        </p:txBody>
      </p:sp>
      <p:pic>
        <p:nvPicPr>
          <p:cNvPr id="138" name="Google Shape;138;p20"/>
          <p:cNvPicPr preferRelativeResize="0"/>
          <p:nvPr/>
        </p:nvPicPr>
        <p:blipFill>
          <a:blip r:embed="rId3">
            <a:alphaModFix/>
          </a:blip>
          <a:stretch>
            <a:fillRect/>
          </a:stretch>
        </p:blipFill>
        <p:spPr>
          <a:xfrm>
            <a:off x="168875" y="418775"/>
            <a:ext cx="5705606" cy="2659200"/>
          </a:xfrm>
          <a:prstGeom prst="rect">
            <a:avLst/>
          </a:prstGeom>
          <a:noFill/>
          <a:ln>
            <a:noFill/>
          </a:ln>
        </p:spPr>
      </p:pic>
      <p:pic>
        <p:nvPicPr>
          <p:cNvPr id="139" name="Google Shape;139;p20"/>
          <p:cNvPicPr preferRelativeResize="0"/>
          <p:nvPr/>
        </p:nvPicPr>
        <p:blipFill>
          <a:blip r:embed="rId4">
            <a:alphaModFix/>
          </a:blip>
          <a:stretch>
            <a:fillRect/>
          </a:stretch>
        </p:blipFill>
        <p:spPr>
          <a:xfrm>
            <a:off x="152400" y="3227251"/>
            <a:ext cx="5449024" cy="1761625"/>
          </a:xfrm>
          <a:prstGeom prst="rect">
            <a:avLst/>
          </a:prstGeom>
          <a:noFill/>
          <a:ln>
            <a:noFill/>
          </a:ln>
        </p:spPr>
      </p:pic>
      <p:pic>
        <p:nvPicPr>
          <p:cNvPr id="140" name="Google Shape;140;p20"/>
          <p:cNvPicPr preferRelativeResize="0"/>
          <p:nvPr/>
        </p:nvPicPr>
        <p:blipFill>
          <a:blip r:embed="rId5">
            <a:alphaModFix/>
          </a:blip>
          <a:stretch>
            <a:fillRect/>
          </a:stretch>
        </p:blipFill>
        <p:spPr>
          <a:xfrm>
            <a:off x="5470200" y="1763575"/>
            <a:ext cx="3597599" cy="16612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1DA"/>
        </a:solidFill>
      </p:bgPr>
    </p:bg>
    <p:spTree>
      <p:nvGrpSpPr>
        <p:cNvPr id="144" name="Shape 144"/>
        <p:cNvGrpSpPr/>
        <p:nvPr/>
      </p:nvGrpSpPr>
      <p:grpSpPr>
        <a:xfrm>
          <a:off x="0" y="0"/>
          <a:ext cx="0" cy="0"/>
          <a:chOff x="0" y="0"/>
          <a:chExt cx="0" cy="0"/>
        </a:xfrm>
      </p:grpSpPr>
      <p:sp>
        <p:nvSpPr>
          <p:cNvPr id="145" name="Google Shape;145;p2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434343"/>
                </a:solidFill>
                <a:latin typeface="Oswald"/>
                <a:ea typeface="Oswald"/>
                <a:cs typeface="Oswald"/>
                <a:sym typeface="Oswald"/>
              </a:rPr>
              <a:t>Glue</a:t>
            </a:r>
            <a:endParaRPr sz="2400">
              <a:solidFill>
                <a:srgbClr val="434343"/>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